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11" r:id="rId2"/>
    <p:sldId id="256" r:id="rId3"/>
    <p:sldId id="257" r:id="rId4"/>
    <p:sldId id="258" r:id="rId5"/>
    <p:sldId id="259" r:id="rId6"/>
    <p:sldId id="260" r:id="rId7"/>
    <p:sldId id="261" r:id="rId8"/>
    <p:sldId id="262" r:id="rId9"/>
    <p:sldId id="264" r:id="rId10"/>
    <p:sldId id="263" r:id="rId11"/>
    <p:sldId id="265" r:id="rId12"/>
    <p:sldId id="266" r:id="rId13"/>
    <p:sldId id="269" r:id="rId14"/>
    <p:sldId id="268" r:id="rId15"/>
    <p:sldId id="267" r:id="rId16"/>
    <p:sldId id="270" r:id="rId17"/>
    <p:sldId id="271" r:id="rId18"/>
    <p:sldId id="272" r:id="rId19"/>
    <p:sldId id="313" r:id="rId20"/>
    <p:sldId id="273" r:id="rId21"/>
    <p:sldId id="274" r:id="rId22"/>
    <p:sldId id="275" r:id="rId23"/>
    <p:sldId id="278" r:id="rId24"/>
    <p:sldId id="276" r:id="rId25"/>
    <p:sldId id="277" r:id="rId26"/>
    <p:sldId id="279" r:id="rId27"/>
    <p:sldId id="280" r:id="rId28"/>
    <p:sldId id="281" r:id="rId29"/>
    <p:sldId id="282" r:id="rId30"/>
    <p:sldId id="287" r:id="rId31"/>
    <p:sldId id="284" r:id="rId32"/>
    <p:sldId id="285" r:id="rId33"/>
    <p:sldId id="312" r:id="rId34"/>
    <p:sldId id="283" r:id="rId35"/>
    <p:sldId id="286" r:id="rId36"/>
    <p:sldId id="288" r:id="rId37"/>
    <p:sldId id="291" r:id="rId38"/>
    <p:sldId id="292" r:id="rId39"/>
    <p:sldId id="289" r:id="rId40"/>
    <p:sldId id="290" r:id="rId41"/>
    <p:sldId id="293" r:id="rId42"/>
    <p:sldId id="294" r:id="rId43"/>
    <p:sldId id="295" r:id="rId44"/>
    <p:sldId id="296" r:id="rId45"/>
    <p:sldId id="297" r:id="rId46"/>
    <p:sldId id="298" r:id="rId47"/>
    <p:sldId id="299" r:id="rId48"/>
    <p:sldId id="300" r:id="rId49"/>
    <p:sldId id="301" r:id="rId50"/>
    <p:sldId id="302" r:id="rId51"/>
    <p:sldId id="303" r:id="rId52"/>
    <p:sldId id="305" r:id="rId53"/>
    <p:sldId id="304" r:id="rId54"/>
    <p:sldId id="306" r:id="rId55"/>
    <p:sldId id="307" r:id="rId56"/>
    <p:sldId id="310" r:id="rId57"/>
    <p:sldId id="30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62" autoAdjust="0"/>
  </p:normalViewPr>
  <p:slideViewPr>
    <p:cSldViewPr>
      <p:cViewPr varScale="1">
        <p:scale>
          <a:sx n="77" d="100"/>
          <a:sy n="77" d="100"/>
        </p:scale>
        <p:origin x="-1133"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ACE79A-1908-4E15-96E8-5811FE6B82F5}" type="datetimeFigureOut">
              <a:rPr lang="en-US" smtClean="0"/>
              <a:t>3/2/2015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A5A01D-C1D0-45E8-B5E6-807E19FCD22A}" type="slidenum">
              <a:rPr lang="en-US" smtClean="0"/>
              <a:t>‹#›</a:t>
            </a:fld>
            <a:endParaRPr lang="en-US"/>
          </a:p>
        </p:txBody>
      </p:sp>
    </p:spTree>
    <p:extLst>
      <p:ext uri="{BB962C8B-B14F-4D97-AF65-F5344CB8AC3E}">
        <p14:creationId xmlns:p14="http://schemas.microsoft.com/office/powerpoint/2010/main" val="328883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An elaborate map of the British Empire in 1886, marked in the traditional </a:t>
            </a:r>
            <a:r>
              <a:rPr lang="en-US" dirty="0" err="1" smtClean="0">
                <a:effectLst/>
              </a:rPr>
              <a:t>colour</a:t>
            </a:r>
            <a:r>
              <a:rPr lang="en-US" dirty="0" smtClean="0">
                <a:effectLst/>
              </a:rPr>
              <a:t> for imperial British dominions on maps. Economic globalization similar to the “golden era” of capitalism in the late 19</a:t>
            </a:r>
            <a:r>
              <a:rPr lang="en-US" baseline="30000" dirty="0" smtClean="0">
                <a:effectLst/>
              </a:rPr>
              <a:t>th</a:t>
            </a:r>
            <a:r>
              <a:rPr lang="en-US" dirty="0" smtClean="0">
                <a:effectLst/>
              </a:rPr>
              <a:t> and early 20</a:t>
            </a:r>
            <a:r>
              <a:rPr lang="en-US" baseline="30000" dirty="0" smtClean="0">
                <a:effectLst/>
              </a:rPr>
              <a:t>th</a:t>
            </a:r>
            <a:r>
              <a:rPr lang="en-US" dirty="0" smtClean="0">
                <a:effectLst/>
              </a:rPr>
              <a:t> centuries. British was a major imperialist nation at the time.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2</a:t>
            </a:fld>
            <a:endParaRPr lang="en-US"/>
          </a:p>
        </p:txBody>
      </p:sp>
    </p:spTree>
    <p:extLst>
      <p:ext uri="{BB962C8B-B14F-4D97-AF65-F5344CB8AC3E}">
        <p14:creationId xmlns:p14="http://schemas.microsoft.com/office/powerpoint/2010/main" val="397685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John Maynard Keynes (right) and Harry Dexter White at the inaugural meeting of the International Monetary Fund's Board of Governors in Savannah, Georgia, U.S., 8 March 1946</a:t>
            </a:r>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15</a:t>
            </a:fld>
            <a:endParaRPr lang="en-US"/>
          </a:p>
        </p:txBody>
      </p:sp>
    </p:spTree>
    <p:extLst>
      <p:ext uri="{BB962C8B-B14F-4D97-AF65-F5344CB8AC3E}">
        <p14:creationId xmlns:p14="http://schemas.microsoft.com/office/powerpoint/2010/main" val="915587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Gold Room at the Mount Washington Hotel where the IMF and World Bank were established</a:t>
            </a:r>
            <a:r>
              <a:rPr lang="en-US" dirty="0" smtClean="0">
                <a:effectLst/>
              </a:rPr>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17</a:t>
            </a:fld>
            <a:endParaRPr lang="en-US"/>
          </a:p>
        </p:txBody>
      </p:sp>
    </p:spTree>
    <p:extLst>
      <p:ext uri="{BB962C8B-B14F-4D97-AF65-F5344CB8AC3E}">
        <p14:creationId xmlns:p14="http://schemas.microsoft.com/office/powerpoint/2010/main" val="411275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 Robert McNamara (US) 1968–1981, l </a:t>
            </a:r>
            <a:r>
              <a:rPr lang="en-US" dirty="0" smtClean="0">
                <a:effectLst/>
              </a:rPr>
              <a:t>Jim Yong Kim, 2012 – present, the current President of the World Bank Group, US.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18</a:t>
            </a:fld>
            <a:endParaRPr lang="en-US"/>
          </a:p>
        </p:txBody>
      </p:sp>
    </p:spTree>
    <p:extLst>
      <p:ext uri="{BB962C8B-B14F-4D97-AF65-F5344CB8AC3E}">
        <p14:creationId xmlns:p14="http://schemas.microsoft.com/office/powerpoint/2010/main" val="2499150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dam, example of large projects funded by the World Bank</a:t>
            </a:r>
            <a:r>
              <a:rPr lang="en-US" dirty="0" smtClean="0"/>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19</a:t>
            </a:fld>
            <a:endParaRPr lang="en-US"/>
          </a:p>
        </p:txBody>
      </p:sp>
    </p:spTree>
    <p:extLst>
      <p:ext uri="{BB962C8B-B14F-4D97-AF65-F5344CB8AC3E}">
        <p14:creationId xmlns:p14="http://schemas.microsoft.com/office/powerpoint/2010/main" val="516612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 In keeping with tradition, a European, Christine </a:t>
            </a:r>
            <a:r>
              <a:rPr lang="en-US" dirty="0" err="1" smtClean="0"/>
              <a:t>LaGarde</a:t>
            </a:r>
            <a:r>
              <a:rPr lang="en-US" dirty="0" smtClean="0"/>
              <a:t> from France, was named managing director of the IMF</a:t>
            </a:r>
            <a:r>
              <a:rPr lang="en-US" baseline="0" dirty="0" smtClean="0"/>
              <a:t> in 2011, the first woman director of the agency.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 Logo of the </a:t>
            </a:r>
            <a:r>
              <a:rPr lang="en-US" baseline="0" dirty="0" smtClean="0"/>
              <a:t>IMF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20</a:t>
            </a:fld>
            <a:endParaRPr lang="en-US"/>
          </a:p>
        </p:txBody>
      </p:sp>
    </p:spTree>
    <p:extLst>
      <p:ext uri="{BB962C8B-B14F-4D97-AF65-F5344CB8AC3E}">
        <p14:creationId xmlns:p14="http://schemas.microsoft.com/office/powerpoint/2010/main" val="2942409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http://www.who.int/trade/glossary/story094/en/ </a:t>
            </a:r>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21</a:t>
            </a:fld>
            <a:endParaRPr lang="en-US"/>
          </a:p>
        </p:txBody>
      </p:sp>
    </p:spTree>
    <p:extLst>
      <p:ext uri="{BB962C8B-B14F-4D97-AF65-F5344CB8AC3E}">
        <p14:creationId xmlns:p14="http://schemas.microsoft.com/office/powerpoint/2010/main" val="3743069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Relationship between fiscal tightening (austerity) in Eurozone countries with their GDP growth rate, 2008</a:t>
            </a:r>
            <a:r>
              <a:rPr lang="en-US" dirty="0" smtClean="0">
                <a:effectLst/>
              </a:rPr>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22</a:t>
            </a:fld>
            <a:endParaRPr lang="en-US"/>
          </a:p>
        </p:txBody>
      </p:sp>
    </p:spTree>
    <p:extLst>
      <p:ext uri="{BB962C8B-B14F-4D97-AF65-F5344CB8AC3E}">
        <p14:creationId xmlns:p14="http://schemas.microsoft.com/office/powerpoint/2010/main" val="1522788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Green, members; blue, EU and WTO members; yellow, observers; red, non-members</a:t>
            </a:r>
            <a:r>
              <a:rPr lang="en-US" dirty="0" smtClean="0"/>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23</a:t>
            </a:fld>
            <a:endParaRPr lang="en-US"/>
          </a:p>
        </p:txBody>
      </p:sp>
    </p:spTree>
    <p:extLst>
      <p:ext uri="{BB962C8B-B14F-4D97-AF65-F5344CB8AC3E}">
        <p14:creationId xmlns:p14="http://schemas.microsoft.com/office/powerpoint/2010/main" val="1043236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 Controlling Trade in Washington D.C</a:t>
            </a:r>
            <a:r>
              <a:rPr lang="en-US" dirty="0" smtClean="0"/>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24</a:t>
            </a:fld>
            <a:endParaRPr lang="en-US"/>
          </a:p>
        </p:txBody>
      </p:sp>
    </p:spTree>
    <p:extLst>
      <p:ext uri="{BB962C8B-B14F-4D97-AF65-F5344CB8AC3E}">
        <p14:creationId xmlns:p14="http://schemas.microsoft.com/office/powerpoint/2010/main" val="1397450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World Trade Organization Ministerial Conference of 1998, in the Palace of Nations (Geneva, Switzerland</a:t>
            </a:r>
            <a:r>
              <a:rPr lang="en-US" dirty="0" smtClean="0">
                <a:effectLst/>
              </a:rPr>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25</a:t>
            </a:fld>
            <a:endParaRPr lang="en-US"/>
          </a:p>
        </p:txBody>
      </p:sp>
    </p:spTree>
    <p:extLst>
      <p:ext uri="{BB962C8B-B14F-4D97-AF65-F5344CB8AC3E}">
        <p14:creationId xmlns:p14="http://schemas.microsoft.com/office/powerpoint/2010/main" val="306163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National economies,</a:t>
            </a:r>
            <a:r>
              <a:rPr lang="en-US" baseline="0" dirty="0" smtClean="0"/>
              <a:t> such as Iran, are not completely incorporated into the global economy. The Grand Bazaar in Tehran, Iran, remains outside the global economy.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4</a:t>
            </a:fld>
            <a:endParaRPr lang="en-US"/>
          </a:p>
        </p:txBody>
      </p:sp>
    </p:spTree>
    <p:extLst>
      <p:ext uri="{BB962C8B-B14F-4D97-AF65-F5344CB8AC3E}">
        <p14:creationId xmlns:p14="http://schemas.microsoft.com/office/powerpoint/2010/main" val="2651528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26</a:t>
            </a:fld>
            <a:endParaRPr lang="en-US"/>
          </a:p>
        </p:txBody>
      </p:sp>
    </p:spTree>
    <p:extLst>
      <p:ext uri="{BB962C8B-B14F-4D97-AF65-F5344CB8AC3E}">
        <p14:creationId xmlns:p14="http://schemas.microsoft.com/office/powerpoint/2010/main" val="750964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effectLst/>
              </a:rPr>
              <a:t>Real Wages vs Trade as a Percent of GDP. </a:t>
            </a:r>
            <a:r>
              <a:rPr lang="en-US" i="1" dirty="0" smtClean="0">
                <a:effectLst/>
              </a:rPr>
              <a:t>Wikipedia, Free Trade</a:t>
            </a:r>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27</a:t>
            </a:fld>
            <a:endParaRPr lang="en-US"/>
          </a:p>
        </p:txBody>
      </p:sp>
    </p:spTree>
    <p:extLst>
      <p:ext uri="{BB962C8B-B14F-4D97-AF65-F5344CB8AC3E}">
        <p14:creationId xmlns:p14="http://schemas.microsoft.com/office/powerpoint/2010/main" val="3767482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die for automotive bushings at Rockford </a:t>
            </a:r>
            <a:r>
              <a:rPr lang="en-US" dirty="0" err="1" smtClean="0"/>
              <a:t>Toolcraft</a:t>
            </a:r>
            <a:r>
              <a:rPr lang="en-US" dirty="0" smtClean="0"/>
              <a:t>, Inc. Rockford, Illinois, a tool and die manufacturer. </a:t>
            </a:r>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28</a:t>
            </a:fld>
            <a:endParaRPr lang="en-US"/>
          </a:p>
        </p:txBody>
      </p:sp>
    </p:spTree>
    <p:extLst>
      <p:ext uri="{BB962C8B-B14F-4D97-AF65-F5344CB8AC3E}">
        <p14:creationId xmlns:p14="http://schemas.microsoft.com/office/powerpoint/2010/main" val="485008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Percy </a:t>
            </a:r>
            <a:r>
              <a:rPr lang="en-US" dirty="0" err="1" smtClean="0"/>
              <a:t>Schmeiser</a:t>
            </a:r>
            <a:r>
              <a:rPr lang="en-US" dirty="0" smtClean="0"/>
              <a:t>,</a:t>
            </a:r>
            <a:r>
              <a:rPr lang="en-US" baseline="0" dirty="0" smtClean="0"/>
              <a:t> a farmer from Bruno, Saskatchewan, Canada. Involved in the </a:t>
            </a:r>
            <a:r>
              <a:rPr lang="en-US" baseline="0" dirty="0" err="1" smtClean="0"/>
              <a:t>Scheiser</a:t>
            </a:r>
            <a:r>
              <a:rPr lang="en-US" baseline="0" dirty="0" smtClean="0"/>
              <a:t> v. Monsanto case.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29</a:t>
            </a:fld>
            <a:endParaRPr lang="en-US"/>
          </a:p>
        </p:txBody>
      </p:sp>
    </p:spTree>
    <p:extLst>
      <p:ext uri="{BB962C8B-B14F-4D97-AF65-F5344CB8AC3E}">
        <p14:creationId xmlns:p14="http://schemas.microsoft.com/office/powerpoint/2010/main" val="2826058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 </a:t>
            </a:r>
            <a:r>
              <a:rPr lang="en-US" dirty="0" err="1" smtClean="0">
                <a:effectLst/>
              </a:rPr>
              <a:t>Brtiish</a:t>
            </a:r>
            <a:r>
              <a:rPr lang="en-US" dirty="0" smtClean="0">
                <a:effectLst/>
              </a:rPr>
              <a:t> miners' strike picket, South Yorkshire, c. 1984–85. Privatization of coal mines.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30</a:t>
            </a:fld>
            <a:endParaRPr lang="en-US"/>
          </a:p>
        </p:txBody>
      </p:sp>
    </p:spTree>
    <p:extLst>
      <p:ext uri="{BB962C8B-B14F-4D97-AF65-F5344CB8AC3E}">
        <p14:creationId xmlns:p14="http://schemas.microsoft.com/office/powerpoint/2010/main" val="2396358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Privatization in </a:t>
            </a:r>
            <a:r>
              <a:rPr lang="en-US" dirty="0" smtClean="0"/>
              <a:t>Russia.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31</a:t>
            </a:fld>
            <a:endParaRPr lang="en-US"/>
          </a:p>
        </p:txBody>
      </p:sp>
    </p:spTree>
    <p:extLst>
      <p:ext uri="{BB962C8B-B14F-4D97-AF65-F5344CB8AC3E}">
        <p14:creationId xmlns:p14="http://schemas.microsoft.com/office/powerpoint/2010/main" val="331053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a:t>
            </a:r>
            <a:r>
              <a:rPr lang="en-US" dirty="0" err="1" smtClean="0"/>
              <a:t>Telemex</a:t>
            </a:r>
            <a:r>
              <a:rPr lang="en-US" baseline="0" dirty="0" smtClean="0"/>
              <a:t> retail </a:t>
            </a:r>
            <a:r>
              <a:rPr lang="en-US" baseline="0" dirty="0" smtClean="0"/>
              <a:t>story,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32</a:t>
            </a:fld>
            <a:endParaRPr lang="en-US"/>
          </a:p>
        </p:txBody>
      </p:sp>
    </p:spTree>
    <p:extLst>
      <p:ext uri="{BB962C8B-B14F-4D97-AF65-F5344CB8AC3E}">
        <p14:creationId xmlns:p14="http://schemas.microsoft.com/office/powerpoint/2010/main" val="2383613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Water</a:t>
            </a:r>
            <a:r>
              <a:rPr lang="en-US" baseline="0" dirty="0" smtClean="0"/>
              <a:t> privatized, paying for water in India.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33</a:t>
            </a:fld>
            <a:endParaRPr lang="en-US"/>
          </a:p>
        </p:txBody>
      </p:sp>
    </p:spTree>
    <p:extLst>
      <p:ext uri="{BB962C8B-B14F-4D97-AF65-F5344CB8AC3E}">
        <p14:creationId xmlns:p14="http://schemas.microsoft.com/office/powerpoint/2010/main" val="3514981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34</a:t>
            </a:fld>
            <a:endParaRPr lang="en-US"/>
          </a:p>
        </p:txBody>
      </p:sp>
    </p:spTree>
    <p:extLst>
      <p:ext uri="{BB962C8B-B14F-4D97-AF65-F5344CB8AC3E}">
        <p14:creationId xmlns:p14="http://schemas.microsoft.com/office/powerpoint/2010/main" val="1384009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"Jack and the Giant Joint-Stock", a cartoon in </a:t>
            </a:r>
            <a:r>
              <a:rPr lang="en-US" i="1" dirty="0" smtClean="0">
                <a:effectLst/>
              </a:rPr>
              <a:t>Town Talk</a:t>
            </a:r>
            <a:r>
              <a:rPr lang="en-US" dirty="0" smtClean="0">
                <a:effectLst/>
              </a:rPr>
              <a:t> (1858) satirizing the 'monster' joint-stock economy that came into being after the Joint Stock Companies Act 1844.</a:t>
            </a:r>
            <a:r>
              <a:rPr lang="en-US" baseline="0" dirty="0" smtClean="0">
                <a:effectLst/>
              </a:rPr>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35</a:t>
            </a:fld>
            <a:endParaRPr lang="en-US"/>
          </a:p>
        </p:txBody>
      </p:sp>
    </p:spTree>
    <p:extLst>
      <p:ext uri="{BB962C8B-B14F-4D97-AF65-F5344CB8AC3E}">
        <p14:creationId xmlns:p14="http://schemas.microsoft.com/office/powerpoint/2010/main" val="142767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President of an agricultural cooperative in Guinea, Africa in an onion</a:t>
            </a:r>
            <a:r>
              <a:rPr lang="en-US" baseline="0" dirty="0" smtClean="0"/>
              <a:t> field, practicing subsistence agriculture. Wikipedia</a:t>
            </a:r>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6</a:t>
            </a:fld>
            <a:endParaRPr lang="en-US"/>
          </a:p>
        </p:txBody>
      </p:sp>
    </p:spTree>
    <p:extLst>
      <p:ext uri="{BB962C8B-B14F-4D97-AF65-F5344CB8AC3E}">
        <p14:creationId xmlns:p14="http://schemas.microsoft.com/office/powerpoint/2010/main" val="6683143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The ratio of German assets in tax havens in relation to the total German GDP.</a:t>
            </a:r>
            <a:r>
              <a:rPr lang="en-US" baseline="0" dirty="0" smtClean="0">
                <a:effectLst/>
              </a:rPr>
              <a:t> </a:t>
            </a:r>
            <a:r>
              <a:rPr lang="en-US" dirty="0" smtClean="0">
                <a:effectLst/>
              </a:rPr>
              <a:t> The "Big 7" shown are Hong Kong, Ireland, Lebanon, Liberia, Panama, Singapore, and Switzerland. (</a:t>
            </a:r>
            <a:r>
              <a:rPr lang="en-US" dirty="0" err="1" smtClean="0">
                <a:effectLst/>
              </a:rPr>
              <a:t>Shafik</a:t>
            </a:r>
            <a:r>
              <a:rPr lang="en-US" dirty="0" smtClean="0">
                <a:effectLst/>
              </a:rPr>
              <a:t> </a:t>
            </a:r>
            <a:r>
              <a:rPr lang="en-US" dirty="0" err="1" smtClean="0">
                <a:effectLst/>
              </a:rPr>
              <a:t>Hebous</a:t>
            </a:r>
            <a:r>
              <a:rPr lang="en-US" dirty="0" smtClean="0">
                <a:effectLst/>
              </a:rPr>
              <a:t>, Goethe University Frankfurt, Faculty of Economics and Business Administration - "Money at the Docks of Tax Havens: A </a:t>
            </a:r>
            <a:r>
              <a:rPr lang="en-US" dirty="0" err="1" smtClean="0">
                <a:effectLst/>
              </a:rPr>
              <a:t>Guid</a:t>
            </a:r>
            <a:r>
              <a:rPr lang="en-US" dirty="0" smtClean="0">
                <a:effectLst/>
              </a:rPr>
              <a:t>", </a:t>
            </a:r>
            <a:r>
              <a:rPr lang="en-US" dirty="0" err="1" smtClean="0">
                <a:effectLst/>
              </a:rPr>
              <a:t>CESifo</a:t>
            </a:r>
            <a:r>
              <a:rPr lang="en-US" dirty="0" smtClean="0">
                <a:effectLst/>
              </a:rPr>
              <a:t> Working Paper Series No. 3587, p. 9</a:t>
            </a:r>
            <a:r>
              <a:rPr lang="en-US" dirty="0" smtClean="0">
                <a:effectLst/>
              </a:rPr>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36</a:t>
            </a:fld>
            <a:endParaRPr lang="en-US"/>
          </a:p>
        </p:txBody>
      </p:sp>
    </p:spTree>
    <p:extLst>
      <p:ext uri="{BB962C8B-B14F-4D97-AF65-F5344CB8AC3E}">
        <p14:creationId xmlns:p14="http://schemas.microsoft.com/office/powerpoint/2010/main" val="3736734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Ford cars (Model A shown), became a symbol of effective mass production and specialization. Efficiency both decreased the price of the cars and allowed Henry Ford to increase the workers' wages. Hence, common workers could buy their own cars. Literary Digest 1928-01-07 Henry Ford Interview / Photographer unknown -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37</a:t>
            </a:fld>
            <a:endParaRPr lang="en-US"/>
          </a:p>
        </p:txBody>
      </p:sp>
    </p:spTree>
    <p:extLst>
      <p:ext uri="{BB962C8B-B14F-4D97-AF65-F5344CB8AC3E}">
        <p14:creationId xmlns:p14="http://schemas.microsoft.com/office/powerpoint/2010/main" val="1136691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Information technology, white-collar work and specialization</a:t>
            </a:r>
            <a:r>
              <a:rPr lang="en-US" dirty="0" smtClean="0">
                <a:effectLst/>
              </a:rPr>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38</a:t>
            </a:fld>
            <a:endParaRPr lang="en-US"/>
          </a:p>
        </p:txBody>
      </p:sp>
    </p:spTree>
    <p:extLst>
      <p:ext uri="{BB962C8B-B14F-4D97-AF65-F5344CB8AC3E}">
        <p14:creationId xmlns:p14="http://schemas.microsoft.com/office/powerpoint/2010/main" val="3200847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 accompanies story:</a:t>
            </a:r>
            <a:r>
              <a:rPr lang="en-US" baseline="0" dirty="0" smtClean="0"/>
              <a:t> A Summer Job in a Potato Chip </a:t>
            </a:r>
            <a:r>
              <a:rPr lang="en-US" baseline="0" dirty="0" smtClean="0"/>
              <a:t>Factory.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39</a:t>
            </a:fld>
            <a:endParaRPr lang="en-US"/>
          </a:p>
        </p:txBody>
      </p:sp>
    </p:spTree>
    <p:extLst>
      <p:ext uri="{BB962C8B-B14F-4D97-AF65-F5344CB8AC3E}">
        <p14:creationId xmlns:p14="http://schemas.microsoft.com/office/powerpoint/2010/main" val="1838957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 accompanies story: Farming in the Midwest in the </a:t>
            </a:r>
            <a:r>
              <a:rPr lang="en-US" dirty="0" smtClean="0"/>
              <a:t>1960s,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40</a:t>
            </a:fld>
            <a:endParaRPr lang="en-US"/>
          </a:p>
        </p:txBody>
      </p:sp>
    </p:spTree>
    <p:extLst>
      <p:ext uri="{BB962C8B-B14F-4D97-AF65-F5344CB8AC3E}">
        <p14:creationId xmlns:p14="http://schemas.microsoft.com/office/powerpoint/2010/main" val="398959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Chickens in battery cages, part of factory or industrial farming.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41</a:t>
            </a:fld>
            <a:endParaRPr lang="en-US"/>
          </a:p>
        </p:txBody>
      </p:sp>
    </p:spTree>
    <p:extLst>
      <p:ext uri="{BB962C8B-B14F-4D97-AF65-F5344CB8AC3E}">
        <p14:creationId xmlns:p14="http://schemas.microsoft.com/office/powerpoint/2010/main" val="351440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Typical cattle yard in Northern Iowa, USA</a:t>
            </a:r>
            <a:r>
              <a:rPr lang="en-US" dirty="0" smtClean="0">
                <a:effectLst/>
              </a:rPr>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42</a:t>
            </a:fld>
            <a:endParaRPr lang="en-US"/>
          </a:p>
        </p:txBody>
      </p:sp>
    </p:spTree>
    <p:extLst>
      <p:ext uri="{BB962C8B-B14F-4D97-AF65-F5344CB8AC3E}">
        <p14:creationId xmlns:p14="http://schemas.microsoft.com/office/powerpoint/2010/main" val="3997005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Specialization: supermarkets.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New Fred Meyer on Interstate on Lombard" (7404 N Interstate Ave, Portland, OR 97217</a:t>
            </a:r>
            <a:r>
              <a:rPr lang="en-US" sz="1200" kern="1200" dirty="0" smtClean="0">
                <a:solidFill>
                  <a:schemeClr val="tx1"/>
                </a:solidFill>
                <a:effectLst/>
                <a:latin typeface="+mn-lt"/>
                <a:ea typeface="+mn-ea"/>
                <a:cs typeface="+mn-cs"/>
              </a:rPr>
              <a:t>) </a:t>
            </a:r>
            <a:r>
              <a:rPr lang="en-US" baseline="0" dirty="0" smtClean="0"/>
              <a:t>Wikipedia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43</a:t>
            </a:fld>
            <a:endParaRPr lang="en-US"/>
          </a:p>
        </p:txBody>
      </p:sp>
    </p:spTree>
    <p:extLst>
      <p:ext uri="{BB962C8B-B14F-4D97-AF65-F5344CB8AC3E}">
        <p14:creationId xmlns:p14="http://schemas.microsoft.com/office/powerpoint/2010/main" val="2350450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Chinese workers perform final testing before sending drivers off to customers on its 2.5 inch notebook lines. With free trade, products made in China with low-wage labor are exported tariff free to Western countries.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44</a:t>
            </a:fld>
            <a:endParaRPr lang="en-US"/>
          </a:p>
        </p:txBody>
      </p:sp>
    </p:spTree>
    <p:extLst>
      <p:ext uri="{BB962C8B-B14F-4D97-AF65-F5344CB8AC3E}">
        <p14:creationId xmlns:p14="http://schemas.microsoft.com/office/powerpoint/2010/main" val="3907421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Prepared by </a:t>
            </a:r>
            <a:r>
              <a:rPr lang="en-US" b="1" dirty="0" smtClean="0"/>
              <a:t>Florence </a:t>
            </a:r>
            <a:r>
              <a:rPr lang="en-US" b="1" dirty="0" err="1" smtClean="0"/>
              <a:t>Jaumotte</a:t>
            </a:r>
            <a:r>
              <a:rPr lang="en-US" dirty="0" smtClean="0"/>
              <a:t> and </a:t>
            </a:r>
            <a:r>
              <a:rPr lang="en-US" b="1" dirty="0" smtClean="0"/>
              <a:t>Irina </a:t>
            </a:r>
            <a:r>
              <a:rPr lang="en-US" b="1" dirty="0" err="1" smtClean="0"/>
              <a:t>Tytell</a:t>
            </a:r>
            <a:r>
              <a:rPr lang="en-US" dirty="0" smtClean="0"/>
              <a:t> of the IMF's Research Department. http://www.imf.org/external/pubs/ft/fandd/2007/06/picture.htm </a:t>
            </a:r>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45</a:t>
            </a:fld>
            <a:endParaRPr lang="en-US"/>
          </a:p>
        </p:txBody>
      </p:sp>
    </p:spTree>
    <p:extLst>
      <p:ext uri="{BB962C8B-B14F-4D97-AF65-F5344CB8AC3E}">
        <p14:creationId xmlns:p14="http://schemas.microsoft.com/office/powerpoint/2010/main" val="131673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Subsistence farming in Mexico,</a:t>
            </a:r>
            <a:r>
              <a:rPr lang="en-US" baseline="0" dirty="0" smtClean="0"/>
              <a:t> 2007. Photo Denise Ames</a:t>
            </a:r>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7</a:t>
            </a:fld>
            <a:endParaRPr lang="en-US"/>
          </a:p>
        </p:txBody>
      </p:sp>
    </p:spTree>
    <p:extLst>
      <p:ext uri="{BB962C8B-B14F-4D97-AF65-F5344CB8AC3E}">
        <p14:creationId xmlns:p14="http://schemas.microsoft.com/office/powerpoint/2010/main" val="1825969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Prepared by </a:t>
            </a:r>
            <a:r>
              <a:rPr lang="en-US" b="1" dirty="0" smtClean="0"/>
              <a:t>Florence </a:t>
            </a:r>
            <a:r>
              <a:rPr lang="en-US" b="1" dirty="0" err="1" smtClean="0"/>
              <a:t>Jaumotte</a:t>
            </a:r>
            <a:r>
              <a:rPr lang="en-US" dirty="0" smtClean="0"/>
              <a:t> and </a:t>
            </a:r>
            <a:r>
              <a:rPr lang="en-US" b="1" dirty="0" smtClean="0"/>
              <a:t>Irina </a:t>
            </a:r>
            <a:r>
              <a:rPr lang="en-US" b="1" dirty="0" err="1" smtClean="0"/>
              <a:t>Tytell</a:t>
            </a:r>
            <a:r>
              <a:rPr lang="en-US" dirty="0" smtClean="0"/>
              <a:t> of the IMF's Research Department. http://www.imf.org/external/pubs/ft/fandd/2007/06/picture.htm </a:t>
            </a:r>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46</a:t>
            </a:fld>
            <a:endParaRPr lang="en-US"/>
          </a:p>
        </p:txBody>
      </p:sp>
    </p:spTree>
    <p:extLst>
      <p:ext uri="{BB962C8B-B14F-4D97-AF65-F5344CB8AC3E}">
        <p14:creationId xmlns:p14="http://schemas.microsoft.com/office/powerpoint/2010/main" val="1918392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Prepared by </a:t>
            </a:r>
            <a:r>
              <a:rPr lang="en-US" b="1" dirty="0" smtClean="0"/>
              <a:t>Florence </a:t>
            </a:r>
            <a:r>
              <a:rPr lang="en-US" b="1" dirty="0" err="1" smtClean="0"/>
              <a:t>Jaumotte</a:t>
            </a:r>
            <a:r>
              <a:rPr lang="en-US" dirty="0" smtClean="0"/>
              <a:t> and </a:t>
            </a:r>
            <a:r>
              <a:rPr lang="en-US" b="1" dirty="0" smtClean="0"/>
              <a:t>Irina </a:t>
            </a:r>
            <a:r>
              <a:rPr lang="en-US" b="1" dirty="0" err="1" smtClean="0"/>
              <a:t>Tytell</a:t>
            </a:r>
            <a:r>
              <a:rPr lang="en-US" dirty="0" smtClean="0"/>
              <a:t> of the IMF's Research Department. http://www.imf.org/external/pubs/ft/fandd/2007/06/picture.htm </a:t>
            </a:r>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47</a:t>
            </a:fld>
            <a:endParaRPr lang="en-US"/>
          </a:p>
        </p:txBody>
      </p:sp>
    </p:spTree>
    <p:extLst>
      <p:ext uri="{BB962C8B-B14F-4D97-AF65-F5344CB8AC3E}">
        <p14:creationId xmlns:p14="http://schemas.microsoft.com/office/powerpoint/2010/main" val="2808949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Prepared by </a:t>
            </a:r>
            <a:r>
              <a:rPr lang="en-US" b="1" dirty="0" smtClean="0"/>
              <a:t>Florence </a:t>
            </a:r>
            <a:r>
              <a:rPr lang="en-US" b="1" dirty="0" err="1" smtClean="0"/>
              <a:t>Jaumotte</a:t>
            </a:r>
            <a:r>
              <a:rPr lang="en-US" dirty="0" smtClean="0"/>
              <a:t> and </a:t>
            </a:r>
            <a:r>
              <a:rPr lang="en-US" b="1" dirty="0" smtClean="0"/>
              <a:t>Irina </a:t>
            </a:r>
            <a:r>
              <a:rPr lang="en-US" b="1" dirty="0" err="1" smtClean="0"/>
              <a:t>Tytell</a:t>
            </a:r>
            <a:r>
              <a:rPr lang="en-US" dirty="0" smtClean="0"/>
              <a:t> of the IMF's Research Department. http://www.imf.org/external/pubs/ft/fandd/2007/06/picture.htm </a:t>
            </a:r>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48</a:t>
            </a:fld>
            <a:endParaRPr lang="en-US"/>
          </a:p>
        </p:txBody>
      </p:sp>
    </p:spTree>
    <p:extLst>
      <p:ext uri="{BB962C8B-B14F-4D97-AF65-F5344CB8AC3E}">
        <p14:creationId xmlns:p14="http://schemas.microsoft.com/office/powerpoint/2010/main" val="6631604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Prepared by </a:t>
            </a:r>
            <a:r>
              <a:rPr lang="en-US" b="1" dirty="0" smtClean="0"/>
              <a:t>Florence </a:t>
            </a:r>
            <a:r>
              <a:rPr lang="en-US" b="1" dirty="0" err="1" smtClean="0"/>
              <a:t>Jaumotte</a:t>
            </a:r>
            <a:r>
              <a:rPr lang="en-US" dirty="0" smtClean="0"/>
              <a:t> and </a:t>
            </a:r>
            <a:r>
              <a:rPr lang="en-US" b="1" dirty="0" smtClean="0"/>
              <a:t>Irina </a:t>
            </a:r>
            <a:r>
              <a:rPr lang="en-US" b="1" dirty="0" err="1" smtClean="0"/>
              <a:t>Tytell</a:t>
            </a:r>
            <a:r>
              <a:rPr lang="en-US" dirty="0" smtClean="0"/>
              <a:t> of the IMF's Research Department. http://www.imf.org/external/pubs/ft/fandd/2007/06/picture.htm </a:t>
            </a:r>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49</a:t>
            </a:fld>
            <a:endParaRPr lang="en-US"/>
          </a:p>
        </p:txBody>
      </p:sp>
    </p:spTree>
    <p:extLst>
      <p:ext uri="{BB962C8B-B14F-4D97-AF65-F5344CB8AC3E}">
        <p14:creationId xmlns:p14="http://schemas.microsoft.com/office/powerpoint/2010/main" val="2911603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50</a:t>
            </a:fld>
            <a:endParaRPr lang="en-US"/>
          </a:p>
        </p:txBody>
      </p:sp>
    </p:spTree>
    <p:extLst>
      <p:ext uri="{BB962C8B-B14F-4D97-AF65-F5344CB8AC3E}">
        <p14:creationId xmlns:p14="http://schemas.microsoft.com/office/powerpoint/2010/main" val="28797434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Example of colonialism -- 1541 founding of Santiago de </a:t>
            </a:r>
            <a:r>
              <a:rPr lang="en-US" dirty="0" smtClean="0">
                <a:effectLst/>
              </a:rPr>
              <a:t>Chile.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52</a:t>
            </a:fld>
            <a:endParaRPr lang="en-US"/>
          </a:p>
        </p:txBody>
      </p:sp>
    </p:spTree>
    <p:extLst>
      <p:ext uri="{BB962C8B-B14F-4D97-AF65-F5344CB8AC3E}">
        <p14:creationId xmlns:p14="http://schemas.microsoft.com/office/powerpoint/2010/main" val="29657337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Businessman</a:t>
            </a:r>
            <a:r>
              <a:rPr lang="en-US" baseline="0" dirty="0" smtClean="0"/>
              <a:t> Cecil Rhodes, straddling the continent of Africa in the heyday of imperialism, during the late 1800s.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53</a:t>
            </a:fld>
            <a:endParaRPr lang="en-US"/>
          </a:p>
        </p:txBody>
      </p:sp>
    </p:spTree>
    <p:extLst>
      <p:ext uri="{BB962C8B-B14F-4D97-AF65-F5344CB8AC3E}">
        <p14:creationId xmlns:p14="http://schemas.microsoft.com/office/powerpoint/2010/main" val="16208875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Soviet National Income 1928-1987 growth in %. Estimates of the official statistical agency of the SU (</a:t>
            </a:r>
            <a:r>
              <a:rPr lang="en-US" dirty="0" err="1" smtClean="0">
                <a:effectLst/>
              </a:rPr>
              <a:t>TsSU</a:t>
            </a:r>
            <a:r>
              <a:rPr lang="en-US" dirty="0" smtClean="0">
                <a:effectLst/>
              </a:rPr>
              <a:t>), the CIA and revised estimates by G. I. </a:t>
            </a:r>
            <a:r>
              <a:rPr lang="en-US" dirty="0" err="1" smtClean="0">
                <a:effectLst/>
              </a:rPr>
              <a:t>Khanin</a:t>
            </a:r>
            <a:r>
              <a:rPr lang="en-US" dirty="0" smtClean="0">
                <a:effectLst/>
              </a:rPr>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54</a:t>
            </a:fld>
            <a:endParaRPr lang="en-US"/>
          </a:p>
        </p:txBody>
      </p:sp>
    </p:spTree>
    <p:extLst>
      <p:ext uri="{BB962C8B-B14F-4D97-AF65-F5344CB8AC3E}">
        <p14:creationId xmlns:p14="http://schemas.microsoft.com/office/powerpoint/2010/main" val="19451714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Camp </a:t>
            </a:r>
            <a:r>
              <a:rPr lang="en-US" dirty="0" err="1" smtClean="0"/>
              <a:t>Bondsteel</a:t>
            </a:r>
            <a:r>
              <a:rPr lang="en-US" baseline="0" dirty="0" smtClean="0"/>
              <a:t> in Kosovo, an example of privatization, the corporation Kellogg, Brown, and Root (KBR) is the prime contractor for the operation of the camp</a:t>
            </a:r>
            <a:r>
              <a:rPr lang="en-US" baseline="0" dirty="0" smtClean="0"/>
              <a:t>.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55</a:t>
            </a:fld>
            <a:endParaRPr lang="en-US"/>
          </a:p>
        </p:txBody>
      </p:sp>
    </p:spTree>
    <p:extLst>
      <p:ext uri="{BB962C8B-B14F-4D97-AF65-F5344CB8AC3E}">
        <p14:creationId xmlns:p14="http://schemas.microsoft.com/office/powerpoint/2010/main" val="42039858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U.S. Army M1A1 Abrams tanks and their crews pose for a photo in front of the "Hands of Victory" monument at Baghdad's Ceremony Square in November 2003</a:t>
            </a:r>
            <a:r>
              <a:rPr lang="en-US" dirty="0" smtClean="0">
                <a:effectLst/>
              </a:rPr>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56</a:t>
            </a:fld>
            <a:endParaRPr lang="en-US"/>
          </a:p>
        </p:txBody>
      </p:sp>
    </p:spTree>
    <p:extLst>
      <p:ext uri="{BB962C8B-B14F-4D97-AF65-F5344CB8AC3E}">
        <p14:creationId xmlns:p14="http://schemas.microsoft.com/office/powerpoint/2010/main" val="1475519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Berg and </a:t>
            </a:r>
            <a:r>
              <a:rPr lang="en-US" dirty="0" err="1" smtClean="0">
                <a:effectLst/>
              </a:rPr>
              <a:t>Ostry</a:t>
            </a:r>
            <a:r>
              <a:rPr lang="en-US" dirty="0" smtClean="0">
                <a:effectLst/>
              </a:rPr>
              <a:t> of the International Monetary Fund found that of the factors affecting the duration of growth spells in developed and developing countries, income equality is more beneficial than trade openness, sound political institutions, or foreign investment.</a:t>
            </a:r>
            <a:r>
              <a:rPr lang="en-US" baseline="0" dirty="0" smtClean="0">
                <a:effectLst/>
              </a:rPr>
              <a:t> </a:t>
            </a:r>
            <a:r>
              <a:rPr lang="en-US" dirty="0" smtClean="0">
                <a:effectLst/>
              </a:rPr>
              <a:t>Andrew G. Berg and Jonathan D. </a:t>
            </a:r>
            <a:r>
              <a:rPr lang="en-US" dirty="0" err="1" smtClean="0">
                <a:effectLst/>
              </a:rPr>
              <a:t>Ostry</a:t>
            </a:r>
            <a:r>
              <a:rPr lang="en-US" dirty="0" smtClean="0">
                <a:effectLst/>
              </a:rPr>
              <a:t>, International Monetary Fund - "Equality and Efficiency" </a:t>
            </a:r>
            <a:r>
              <a:rPr lang="en-US" i="1" dirty="0" smtClean="0">
                <a:effectLst/>
              </a:rPr>
              <a:t>Finance and Development</a:t>
            </a:r>
            <a:r>
              <a:rPr lang="en-US" dirty="0" smtClean="0">
                <a:effectLst/>
              </a:rPr>
              <a:t>, September 2011, Vol. 48, No. 3. Wikipedia</a:t>
            </a:r>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8</a:t>
            </a:fld>
            <a:endParaRPr lang="en-US"/>
          </a:p>
        </p:txBody>
      </p:sp>
    </p:spTree>
    <p:extLst>
      <p:ext uri="{BB962C8B-B14F-4D97-AF65-F5344CB8AC3E}">
        <p14:creationId xmlns:p14="http://schemas.microsoft.com/office/powerpoint/2010/main" val="31039723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American troops in the second Iraq War</a:t>
            </a:r>
            <a:r>
              <a:rPr lang="en-US" dirty="0" smtClean="0"/>
              <a:t>. </a:t>
            </a:r>
            <a:r>
              <a:rPr lang="en-US" baseline="0" smtClean="0"/>
              <a:t>Wikipedia</a:t>
            </a:r>
            <a:endParaRPr lang="en-US"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57</a:t>
            </a:fld>
            <a:endParaRPr lang="en-US"/>
          </a:p>
        </p:txBody>
      </p:sp>
    </p:spTree>
    <p:extLst>
      <p:ext uri="{BB962C8B-B14F-4D97-AF65-F5344CB8AC3E}">
        <p14:creationId xmlns:p14="http://schemas.microsoft.com/office/powerpoint/2010/main" val="4119739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 sports car at the Xian</a:t>
            </a:r>
            <a:r>
              <a:rPr lang="en-US" baseline="0" dirty="0" smtClean="0"/>
              <a:t> airport China, 2011. photo Denise Ames</a:t>
            </a:r>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10</a:t>
            </a:fld>
            <a:endParaRPr lang="en-US"/>
          </a:p>
        </p:txBody>
      </p:sp>
    </p:spTree>
    <p:extLst>
      <p:ext uri="{BB962C8B-B14F-4D97-AF65-F5344CB8AC3E}">
        <p14:creationId xmlns:p14="http://schemas.microsoft.com/office/powerpoint/2010/main" val="1734629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See http://www.businessinsider.com/these-6-corporations-control-90-of-the-media-in-america-2012-6  for the full graphic. </a:t>
            </a:r>
            <a:endParaRPr lang="en-US" dirty="0" smtClean="0"/>
          </a:p>
        </p:txBody>
      </p:sp>
      <p:sp>
        <p:nvSpPr>
          <p:cNvPr id="4" name="Slide Number Placeholder 3"/>
          <p:cNvSpPr>
            <a:spLocks noGrp="1"/>
          </p:cNvSpPr>
          <p:nvPr>
            <p:ph type="sldNum" sz="quarter" idx="10"/>
          </p:nvPr>
        </p:nvSpPr>
        <p:spPr/>
        <p:txBody>
          <a:bodyPr/>
          <a:lstStyle/>
          <a:p>
            <a:fld id="{BBA5A01D-C1D0-45E8-B5E6-807E19FCD22A}" type="slidenum">
              <a:rPr lang="en-US" smtClean="0"/>
              <a:t>11</a:t>
            </a:fld>
            <a:endParaRPr lang="en-US"/>
          </a:p>
        </p:txBody>
      </p:sp>
    </p:spTree>
    <p:extLst>
      <p:ext uri="{BB962C8B-B14F-4D97-AF65-F5344CB8AC3E}">
        <p14:creationId xmlns:p14="http://schemas.microsoft.com/office/powerpoint/2010/main" val="1012294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Bretton Woods conference took</a:t>
            </a:r>
            <a:r>
              <a:rPr lang="en-US" baseline="0" dirty="0" smtClean="0"/>
              <a:t> place at the Mount Washington Hotel in Bretton Woods, New Hampshire, US. Photo 2010</a:t>
            </a:r>
            <a:r>
              <a:rPr lang="en-US" baseline="0" dirty="0" smtClean="0"/>
              <a:t>. 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13</a:t>
            </a:fld>
            <a:endParaRPr lang="en-US"/>
          </a:p>
        </p:txBody>
      </p:sp>
    </p:spTree>
    <p:extLst>
      <p:ext uri="{BB962C8B-B14F-4D97-AF65-F5344CB8AC3E}">
        <p14:creationId xmlns:p14="http://schemas.microsoft.com/office/powerpoint/2010/main" val="3507493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Bretton Woods Conference Participating Nations Flag Display Case located within the Gold Room at the Mount Washington Hotel</a:t>
            </a:r>
            <a:r>
              <a:rPr lang="en-US" dirty="0" smtClean="0">
                <a:effectLst/>
              </a:rPr>
              <a:t>. </a:t>
            </a:r>
            <a:r>
              <a:rPr lang="en-US" baseline="0" dirty="0" smtClean="0"/>
              <a:t>Wikipedia</a:t>
            </a:r>
            <a:endParaRPr lang="en-US" dirty="0" smtClean="0"/>
          </a:p>
          <a:p>
            <a:endParaRPr lang="en-US" dirty="0"/>
          </a:p>
        </p:txBody>
      </p:sp>
      <p:sp>
        <p:nvSpPr>
          <p:cNvPr id="4" name="Slide Number Placeholder 3"/>
          <p:cNvSpPr>
            <a:spLocks noGrp="1"/>
          </p:cNvSpPr>
          <p:nvPr>
            <p:ph type="sldNum" sz="quarter" idx="10"/>
          </p:nvPr>
        </p:nvSpPr>
        <p:spPr/>
        <p:txBody>
          <a:bodyPr/>
          <a:lstStyle/>
          <a:p>
            <a:fld id="{BBA5A01D-C1D0-45E8-B5E6-807E19FCD22A}" type="slidenum">
              <a:rPr lang="en-US" smtClean="0"/>
              <a:t>14</a:t>
            </a:fld>
            <a:endParaRPr lang="en-US"/>
          </a:p>
        </p:txBody>
      </p:sp>
    </p:spTree>
    <p:extLst>
      <p:ext uri="{BB962C8B-B14F-4D97-AF65-F5344CB8AC3E}">
        <p14:creationId xmlns:p14="http://schemas.microsoft.com/office/powerpoint/2010/main" val="914282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r>
              <a:rPr lang="en-US" dirty="0" smtClean="0"/>
              <a:t>Chapter 5: </a:t>
            </a:r>
            <a:br>
              <a:rPr lang="en-US" dirty="0" smtClean="0"/>
            </a:br>
            <a:r>
              <a:rPr lang="en-US" dirty="0" smtClean="0"/>
              <a:t>The Economic Globalization Puzzle:</a:t>
            </a:r>
            <a:br>
              <a:rPr lang="en-US" dirty="0" smtClean="0"/>
            </a:br>
            <a:r>
              <a:rPr lang="en-US" dirty="0" smtClean="0"/>
              <a:t>Ten Pieces</a:t>
            </a:r>
            <a:endParaRPr lang="en-US" dirty="0"/>
          </a:p>
        </p:txBody>
      </p:sp>
      <p:sp>
        <p:nvSpPr>
          <p:cNvPr id="3" name="Content Placeholder 2"/>
          <p:cNvSpPr>
            <a:spLocks noGrp="1"/>
          </p:cNvSpPr>
          <p:nvPr>
            <p:ph idx="1"/>
          </p:nvPr>
        </p:nvSpPr>
        <p:spPr>
          <a:xfrm>
            <a:off x="457200" y="2895600"/>
            <a:ext cx="8229600" cy="3230563"/>
          </a:xfrm>
        </p:spPr>
        <p:txBody>
          <a:bodyPr>
            <a:normAutofit fontScale="92500" lnSpcReduction="10000"/>
          </a:bodyPr>
          <a:lstStyle/>
          <a:p>
            <a:pPr marL="0" indent="0" algn="ctr">
              <a:buNone/>
            </a:pPr>
            <a:r>
              <a:rPr lang="en-US" sz="4300" i="1" dirty="0" smtClean="0"/>
              <a:t>“We have a tug-of-war, really, between a domestic economic and a global economy.”</a:t>
            </a:r>
          </a:p>
          <a:p>
            <a:pPr marL="0" indent="0">
              <a:buNone/>
            </a:pPr>
            <a:endParaRPr lang="en-US" dirty="0"/>
          </a:p>
          <a:p>
            <a:pPr marL="0" indent="0">
              <a:buNone/>
            </a:pPr>
            <a:r>
              <a:rPr lang="en-US" dirty="0" smtClean="0"/>
              <a:t>…Bill Gross, founder and investor PIMCO Investments</a:t>
            </a:r>
            <a:endParaRPr lang="en-US" dirty="0"/>
          </a:p>
        </p:txBody>
      </p:sp>
    </p:spTree>
    <p:extLst>
      <p:ext uri="{BB962C8B-B14F-4D97-AF65-F5344CB8AC3E}">
        <p14:creationId xmlns:p14="http://schemas.microsoft.com/office/powerpoint/2010/main" val="2679512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Consumerism &amp; Advertising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371600"/>
            <a:ext cx="7391400" cy="5181600"/>
          </a:xfrm>
        </p:spPr>
      </p:pic>
    </p:spTree>
    <p:extLst>
      <p:ext uri="{BB962C8B-B14F-4D97-AF65-F5344CB8AC3E}">
        <p14:creationId xmlns:p14="http://schemas.microsoft.com/office/powerpoint/2010/main" val="4185183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274638"/>
            <a:ext cx="2590800" cy="2087562"/>
          </a:xfrm>
        </p:spPr>
        <p:txBody>
          <a:bodyPr>
            <a:normAutofit/>
          </a:bodyPr>
          <a:lstStyle/>
          <a:p>
            <a:r>
              <a:rPr lang="en-US" sz="5400" dirty="0" smtClean="0"/>
              <a:t>The Media</a:t>
            </a:r>
            <a:endParaRPr lang="en-US" sz="540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76200"/>
            <a:ext cx="4800600" cy="6705600"/>
          </a:xfrm>
          <a:ln>
            <a:solidFill>
              <a:schemeClr val="accent6">
                <a:lumMod val="75000"/>
              </a:schemeClr>
            </a:solidFill>
          </a:ln>
        </p:spPr>
      </p:pic>
    </p:spTree>
    <p:extLst>
      <p:ext uri="{BB962C8B-B14F-4D97-AF65-F5344CB8AC3E}">
        <p14:creationId xmlns:p14="http://schemas.microsoft.com/office/powerpoint/2010/main" val="328498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371599"/>
          </a:xfrm>
        </p:spPr>
        <p:txBody>
          <a:bodyPr/>
          <a:lstStyle/>
          <a:p>
            <a:r>
              <a:rPr lang="en-US" dirty="0" smtClean="0"/>
              <a:t>#4 Making the Rules</a:t>
            </a:r>
            <a:endParaRPr lang="en-US" dirty="0"/>
          </a:p>
        </p:txBody>
      </p:sp>
      <p:sp>
        <p:nvSpPr>
          <p:cNvPr id="6" name="Subtitle 5"/>
          <p:cNvSpPr>
            <a:spLocks noGrp="1"/>
          </p:cNvSpPr>
          <p:nvPr>
            <p:ph type="subTitle" idx="1"/>
          </p:nvPr>
        </p:nvSpPr>
        <p:spPr>
          <a:xfrm>
            <a:off x="762000" y="1828800"/>
            <a:ext cx="7620000" cy="3200400"/>
          </a:xfrm>
          <a:ln w="19050">
            <a:solidFill>
              <a:schemeClr val="tx1"/>
            </a:solidFill>
          </a:ln>
        </p:spPr>
        <p:txBody>
          <a:bodyPr>
            <a:noAutofit/>
          </a:bodyPr>
          <a:lstStyle/>
          <a:p>
            <a:r>
              <a:rPr lang="en-US" sz="4400" dirty="0" smtClean="0">
                <a:solidFill>
                  <a:schemeClr val="tx1"/>
                </a:solidFill>
              </a:rPr>
              <a:t>The World Bank</a:t>
            </a:r>
          </a:p>
          <a:p>
            <a:r>
              <a:rPr lang="en-US" sz="4400" dirty="0" smtClean="0">
                <a:solidFill>
                  <a:schemeClr val="tx1"/>
                </a:solidFill>
              </a:rPr>
              <a:t>International Monetary Fund (IMF)</a:t>
            </a:r>
          </a:p>
          <a:p>
            <a:r>
              <a:rPr lang="en-US" sz="4400" dirty="0" smtClean="0">
                <a:solidFill>
                  <a:schemeClr val="tx1"/>
                </a:solidFill>
              </a:rPr>
              <a:t>World Trade Organization (WTO)</a:t>
            </a:r>
            <a:endParaRPr lang="en-US" sz="4400" dirty="0">
              <a:solidFill>
                <a:schemeClr val="tx1"/>
              </a:solidFill>
            </a:endParaRPr>
          </a:p>
        </p:txBody>
      </p:sp>
    </p:spTree>
    <p:extLst>
      <p:ext uri="{BB962C8B-B14F-4D97-AF65-F5344CB8AC3E}">
        <p14:creationId xmlns:p14="http://schemas.microsoft.com/office/powerpoint/2010/main" val="142899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Location of Bretton Woods Conference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219200"/>
            <a:ext cx="8534400" cy="5334000"/>
          </a:xfrm>
        </p:spPr>
      </p:pic>
    </p:spTree>
    <p:extLst>
      <p:ext uri="{BB962C8B-B14F-4D97-AF65-F5344CB8AC3E}">
        <p14:creationId xmlns:p14="http://schemas.microsoft.com/office/powerpoint/2010/main" val="365830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Bretton Woods Conference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143000"/>
            <a:ext cx="8534400" cy="5486400"/>
          </a:xfrm>
        </p:spPr>
      </p:pic>
    </p:spTree>
    <p:extLst>
      <p:ext uri="{BB962C8B-B14F-4D97-AF65-F5344CB8AC3E}">
        <p14:creationId xmlns:p14="http://schemas.microsoft.com/office/powerpoint/2010/main" val="112493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74638"/>
            <a:ext cx="2286000" cy="3306762"/>
          </a:xfrm>
        </p:spPr>
        <p:txBody>
          <a:bodyPr>
            <a:normAutofit/>
          </a:bodyPr>
          <a:lstStyle/>
          <a:p>
            <a:r>
              <a:rPr lang="en-US" dirty="0" smtClean="0"/>
              <a:t>Bretton Woods System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228600"/>
            <a:ext cx="5562600" cy="6324600"/>
          </a:xfrm>
        </p:spPr>
      </p:pic>
    </p:spTree>
    <p:extLst>
      <p:ext uri="{BB962C8B-B14F-4D97-AF65-F5344CB8AC3E}">
        <p14:creationId xmlns:p14="http://schemas.microsoft.com/office/powerpoint/2010/main" val="3422676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274638"/>
            <a:ext cx="2667000" cy="3840162"/>
          </a:xfrm>
        </p:spPr>
        <p:txBody>
          <a:bodyPr>
            <a:normAutofit fontScale="90000"/>
          </a:bodyPr>
          <a:lstStyle/>
          <a:p>
            <a:r>
              <a:rPr lang="en-US" dirty="0" smtClean="0"/>
              <a:t>World Bank Head-quarters, Washington D.C., 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8600"/>
            <a:ext cx="5105400" cy="6324600"/>
          </a:xfrm>
        </p:spPr>
      </p:pic>
    </p:spTree>
    <p:extLst>
      <p:ext uri="{BB962C8B-B14F-4D97-AF65-F5344CB8AC3E}">
        <p14:creationId xmlns:p14="http://schemas.microsoft.com/office/powerpoint/2010/main" val="3953594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944562"/>
          </a:xfrm>
        </p:spPr>
        <p:txBody>
          <a:bodyPr/>
          <a:lstStyle/>
          <a:p>
            <a:r>
              <a:rPr lang="en-US" dirty="0" smtClean="0"/>
              <a:t>Establishment of World Bank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371600"/>
            <a:ext cx="7543800" cy="5029200"/>
          </a:xfrm>
          <a:ln w="19050">
            <a:solidFill>
              <a:srgbClr val="990000"/>
            </a:solidFill>
          </a:ln>
        </p:spPr>
      </p:pic>
    </p:spTree>
    <p:extLst>
      <p:ext uri="{BB962C8B-B14F-4D97-AF65-F5344CB8AC3E}">
        <p14:creationId xmlns:p14="http://schemas.microsoft.com/office/powerpoint/2010/main" val="2839118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74638"/>
            <a:ext cx="3429000" cy="1143000"/>
          </a:xfrm>
        </p:spPr>
        <p:txBody>
          <a:bodyPr>
            <a:normAutofit fontScale="90000"/>
          </a:bodyPr>
          <a:lstStyle/>
          <a:p>
            <a:r>
              <a:rPr lang="en-US" dirty="0" smtClean="0"/>
              <a:t>World Bank Presidents</a:t>
            </a:r>
            <a:endParaRPr lang="en-US" dirty="0"/>
          </a:p>
        </p:txBody>
      </p:sp>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4800" y="1752600"/>
            <a:ext cx="3581400" cy="4876800"/>
          </a:xfrm>
        </p:spPr>
      </p:pic>
      <p:pic>
        <p:nvPicPr>
          <p:cNvPr id="13" name="Content Placeholder 1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343400" y="152400"/>
            <a:ext cx="4724400" cy="6553200"/>
          </a:xfrm>
          <a:ln w="19050">
            <a:solidFill>
              <a:schemeClr val="accent2"/>
            </a:solidFill>
          </a:ln>
        </p:spPr>
      </p:pic>
    </p:spTree>
    <p:extLst>
      <p:ext uri="{BB962C8B-B14F-4D97-AF65-F5344CB8AC3E}">
        <p14:creationId xmlns:p14="http://schemas.microsoft.com/office/powerpoint/2010/main" val="2292350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World Bank, Large Projects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143000"/>
            <a:ext cx="8001000" cy="5334000"/>
          </a:xfrm>
        </p:spPr>
      </p:pic>
    </p:spTree>
    <p:extLst>
      <p:ext uri="{BB962C8B-B14F-4D97-AF65-F5344CB8AC3E}">
        <p14:creationId xmlns:p14="http://schemas.microsoft.com/office/powerpoint/2010/main" val="98914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a:normAutofit fontScale="90000"/>
          </a:bodyPr>
          <a:lstStyle/>
          <a:p>
            <a:r>
              <a:rPr lang="en-US" dirty="0" smtClean="0"/>
              <a:t>Imperialism: British Empire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990600"/>
            <a:ext cx="8839200" cy="5638800"/>
          </a:xfrm>
          <a:ln w="28575">
            <a:solidFill>
              <a:schemeClr val="accent2"/>
            </a:solidFill>
          </a:ln>
        </p:spPr>
      </p:pic>
    </p:spTree>
    <p:extLst>
      <p:ext uri="{BB962C8B-B14F-4D97-AF65-F5344CB8AC3E}">
        <p14:creationId xmlns:p14="http://schemas.microsoft.com/office/powerpoint/2010/main" val="1832427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International Monetary Fund</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81000" y="1600200"/>
            <a:ext cx="2286000" cy="2331720"/>
          </a:xfr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276600" y="1447800"/>
            <a:ext cx="5638800" cy="4495800"/>
          </a:xfrm>
          <a:ln w="19050">
            <a:solidFill>
              <a:schemeClr val="tx1">
                <a:lumMod val="85000"/>
                <a:lumOff val="15000"/>
              </a:schemeClr>
            </a:solidFill>
          </a:ln>
        </p:spPr>
      </p:pic>
    </p:spTree>
    <p:extLst>
      <p:ext uri="{BB962C8B-B14F-4D97-AF65-F5344CB8AC3E}">
        <p14:creationId xmlns:p14="http://schemas.microsoft.com/office/powerpoint/2010/main" val="3910754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304801"/>
            <a:ext cx="7772400" cy="761999"/>
          </a:xfrm>
        </p:spPr>
        <p:txBody>
          <a:bodyPr>
            <a:normAutofit fontScale="90000"/>
          </a:bodyPr>
          <a:lstStyle/>
          <a:p>
            <a:r>
              <a:rPr lang="en-US" dirty="0" smtClean="0"/>
              <a:t>Washington Consensus</a:t>
            </a:r>
            <a:endParaRPr lang="en-US" dirty="0"/>
          </a:p>
        </p:txBody>
      </p:sp>
      <p:sp>
        <p:nvSpPr>
          <p:cNvPr id="8" name="Subtitle 7"/>
          <p:cNvSpPr>
            <a:spLocks noGrp="1"/>
          </p:cNvSpPr>
          <p:nvPr>
            <p:ph type="subTitle" idx="1"/>
          </p:nvPr>
        </p:nvSpPr>
        <p:spPr>
          <a:xfrm>
            <a:off x="304800" y="1143000"/>
            <a:ext cx="8686800" cy="5562600"/>
          </a:xfrm>
          <a:ln>
            <a:solidFill>
              <a:schemeClr val="tx1">
                <a:lumMod val="85000"/>
                <a:lumOff val="15000"/>
              </a:schemeClr>
            </a:solidFill>
          </a:ln>
        </p:spPr>
        <p:txBody>
          <a:bodyPr>
            <a:noAutofit/>
          </a:bodyPr>
          <a:lstStyle/>
          <a:p>
            <a:pPr algn="l"/>
            <a:r>
              <a:rPr lang="en-US" sz="2400" dirty="0" smtClean="0">
                <a:solidFill>
                  <a:schemeClr val="tx1"/>
                </a:solidFill>
              </a:rPr>
              <a:t>1. Fiscal </a:t>
            </a:r>
            <a:r>
              <a:rPr lang="en-US" sz="2400" dirty="0">
                <a:solidFill>
                  <a:schemeClr val="tx1"/>
                </a:solidFill>
              </a:rPr>
              <a:t>discipline - strict criteria for limiting budget deficits</a:t>
            </a:r>
          </a:p>
          <a:p>
            <a:pPr algn="l"/>
            <a:r>
              <a:rPr lang="en-US" sz="2400" dirty="0" smtClean="0">
                <a:solidFill>
                  <a:schemeClr val="tx1"/>
                </a:solidFill>
              </a:rPr>
              <a:t>2. Public </a:t>
            </a:r>
            <a:r>
              <a:rPr lang="en-US" sz="2400" dirty="0">
                <a:solidFill>
                  <a:schemeClr val="tx1"/>
                </a:solidFill>
              </a:rPr>
              <a:t>expenditure priorities - moving them away from subsidies </a:t>
            </a:r>
            <a:r>
              <a:rPr lang="en-US" sz="2400" dirty="0" smtClean="0">
                <a:solidFill>
                  <a:schemeClr val="tx1"/>
                </a:solidFill>
              </a:rPr>
              <a:t>towards </a:t>
            </a:r>
            <a:r>
              <a:rPr lang="en-US" sz="2400" dirty="0">
                <a:solidFill>
                  <a:schemeClr val="tx1"/>
                </a:solidFill>
              </a:rPr>
              <a:t>previously neglected fields with high economic returns</a:t>
            </a:r>
          </a:p>
          <a:p>
            <a:pPr algn="l"/>
            <a:r>
              <a:rPr lang="en-US" sz="2400" dirty="0" smtClean="0">
                <a:solidFill>
                  <a:schemeClr val="tx1"/>
                </a:solidFill>
              </a:rPr>
              <a:t>3. Tax </a:t>
            </a:r>
            <a:r>
              <a:rPr lang="en-US" sz="2400" dirty="0">
                <a:solidFill>
                  <a:schemeClr val="tx1"/>
                </a:solidFill>
              </a:rPr>
              <a:t>reform - broadening the tax base and cutting marginal tax rates</a:t>
            </a:r>
          </a:p>
          <a:p>
            <a:pPr algn="l"/>
            <a:r>
              <a:rPr lang="en-US" sz="2400" dirty="0" smtClean="0">
                <a:solidFill>
                  <a:schemeClr val="tx1"/>
                </a:solidFill>
              </a:rPr>
              <a:t>3. Financial </a:t>
            </a:r>
            <a:r>
              <a:rPr lang="en-US" sz="2400" dirty="0">
                <a:solidFill>
                  <a:schemeClr val="tx1"/>
                </a:solidFill>
              </a:rPr>
              <a:t>liberalization - interest rates </a:t>
            </a:r>
            <a:r>
              <a:rPr lang="en-US" sz="2400" dirty="0" smtClean="0">
                <a:solidFill>
                  <a:schemeClr val="tx1"/>
                </a:solidFill>
              </a:rPr>
              <a:t>market-determined</a:t>
            </a:r>
            <a:endParaRPr lang="en-US" sz="2400" dirty="0">
              <a:solidFill>
                <a:schemeClr val="tx1"/>
              </a:solidFill>
            </a:endParaRPr>
          </a:p>
          <a:p>
            <a:pPr algn="l"/>
            <a:r>
              <a:rPr lang="en-US" sz="2400" dirty="0" smtClean="0">
                <a:solidFill>
                  <a:schemeClr val="tx1"/>
                </a:solidFill>
              </a:rPr>
              <a:t>4. Exchange </a:t>
            </a:r>
            <a:r>
              <a:rPr lang="en-US" sz="2400" dirty="0">
                <a:solidFill>
                  <a:schemeClr val="tx1"/>
                </a:solidFill>
              </a:rPr>
              <a:t>rates - </a:t>
            </a:r>
            <a:r>
              <a:rPr lang="en-US" sz="2400" dirty="0" smtClean="0">
                <a:solidFill>
                  <a:schemeClr val="tx1"/>
                </a:solidFill>
              </a:rPr>
              <a:t>managed for rapid </a:t>
            </a:r>
            <a:r>
              <a:rPr lang="en-US" sz="2400" dirty="0">
                <a:solidFill>
                  <a:schemeClr val="tx1"/>
                </a:solidFill>
              </a:rPr>
              <a:t>growth </a:t>
            </a:r>
            <a:r>
              <a:rPr lang="en-US" sz="2400" dirty="0" smtClean="0">
                <a:solidFill>
                  <a:schemeClr val="tx1"/>
                </a:solidFill>
              </a:rPr>
              <a:t>certain exports</a:t>
            </a:r>
            <a:endParaRPr lang="en-US" sz="2400" dirty="0">
              <a:solidFill>
                <a:schemeClr val="tx1"/>
              </a:solidFill>
            </a:endParaRPr>
          </a:p>
          <a:p>
            <a:pPr algn="l"/>
            <a:r>
              <a:rPr lang="en-US" sz="2400" dirty="0" smtClean="0">
                <a:solidFill>
                  <a:schemeClr val="tx1"/>
                </a:solidFill>
              </a:rPr>
              <a:t>5. Trade </a:t>
            </a:r>
            <a:r>
              <a:rPr lang="en-US" sz="2400" dirty="0">
                <a:solidFill>
                  <a:schemeClr val="tx1"/>
                </a:solidFill>
              </a:rPr>
              <a:t>liberalization</a:t>
            </a:r>
          </a:p>
          <a:p>
            <a:pPr algn="l"/>
            <a:r>
              <a:rPr lang="en-US" sz="2400" dirty="0" smtClean="0">
                <a:solidFill>
                  <a:schemeClr val="tx1"/>
                </a:solidFill>
              </a:rPr>
              <a:t>6. Increasing </a:t>
            </a:r>
            <a:r>
              <a:rPr lang="en-US" sz="2400" dirty="0">
                <a:solidFill>
                  <a:schemeClr val="tx1"/>
                </a:solidFill>
              </a:rPr>
              <a:t>foreign direct investment (FDI) - by reducing barriers</a:t>
            </a:r>
          </a:p>
          <a:p>
            <a:pPr algn="l"/>
            <a:r>
              <a:rPr lang="en-US" sz="2400" dirty="0" smtClean="0">
                <a:solidFill>
                  <a:schemeClr val="tx1"/>
                </a:solidFill>
              </a:rPr>
              <a:t>7. Privatization </a:t>
            </a:r>
            <a:r>
              <a:rPr lang="en-US" sz="2400" dirty="0">
                <a:solidFill>
                  <a:schemeClr val="tx1"/>
                </a:solidFill>
              </a:rPr>
              <a:t>- state enterprises should be privatized</a:t>
            </a:r>
          </a:p>
          <a:p>
            <a:pPr algn="l"/>
            <a:r>
              <a:rPr lang="en-US" sz="2400" dirty="0" smtClean="0">
                <a:solidFill>
                  <a:schemeClr val="tx1"/>
                </a:solidFill>
              </a:rPr>
              <a:t>8. Deregulation </a:t>
            </a:r>
            <a:r>
              <a:rPr lang="en-US" sz="2400" dirty="0">
                <a:solidFill>
                  <a:schemeClr val="tx1"/>
                </a:solidFill>
              </a:rPr>
              <a:t>- abolition of regulations </a:t>
            </a:r>
            <a:endParaRPr lang="en-US" sz="2400" dirty="0" smtClean="0">
              <a:solidFill>
                <a:schemeClr val="tx1"/>
              </a:solidFill>
            </a:endParaRPr>
          </a:p>
          <a:p>
            <a:pPr algn="l"/>
            <a:r>
              <a:rPr lang="en-US" sz="2400" dirty="0" smtClean="0">
                <a:solidFill>
                  <a:schemeClr val="tx1"/>
                </a:solidFill>
              </a:rPr>
              <a:t>9. Secure </a:t>
            </a:r>
            <a:r>
              <a:rPr lang="en-US" sz="2400" dirty="0">
                <a:solidFill>
                  <a:schemeClr val="tx1"/>
                </a:solidFill>
              </a:rPr>
              <a:t>intellectual property rights </a:t>
            </a:r>
          </a:p>
          <a:p>
            <a:pPr algn="l"/>
            <a:r>
              <a:rPr lang="en-US" sz="2400" dirty="0" smtClean="0">
                <a:solidFill>
                  <a:schemeClr val="tx1"/>
                </a:solidFill>
              </a:rPr>
              <a:t>10. Reduced </a:t>
            </a:r>
            <a:r>
              <a:rPr lang="en-US" sz="2400" dirty="0">
                <a:solidFill>
                  <a:schemeClr val="tx1"/>
                </a:solidFill>
              </a:rPr>
              <a:t>role for the state.</a:t>
            </a:r>
          </a:p>
          <a:p>
            <a:pPr algn="l"/>
            <a:endParaRPr lang="en-US" sz="2400" dirty="0">
              <a:solidFill>
                <a:schemeClr val="tx1"/>
              </a:solidFill>
            </a:endParaRPr>
          </a:p>
        </p:txBody>
      </p:sp>
    </p:spTree>
    <p:extLst>
      <p:ext uri="{BB962C8B-B14F-4D97-AF65-F5344CB8AC3E}">
        <p14:creationId xmlns:p14="http://schemas.microsoft.com/office/powerpoint/2010/main" val="310389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7362"/>
          </a:xfrm>
        </p:spPr>
        <p:txBody>
          <a:bodyPr>
            <a:normAutofit fontScale="90000"/>
          </a:bodyPr>
          <a:lstStyle/>
          <a:p>
            <a:r>
              <a:rPr lang="en-US" dirty="0" smtClean="0"/>
              <a:t>Fiscal Austerity</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990600"/>
            <a:ext cx="8305800" cy="5638800"/>
          </a:xfrm>
          <a:ln w="19050">
            <a:solidFill>
              <a:srgbClr val="FF0000"/>
            </a:solidFill>
          </a:ln>
        </p:spPr>
      </p:pic>
    </p:spTree>
    <p:extLst>
      <p:ext uri="{BB962C8B-B14F-4D97-AF65-F5344CB8AC3E}">
        <p14:creationId xmlns:p14="http://schemas.microsoft.com/office/powerpoint/2010/main" val="1186444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dirty="0" smtClean="0"/>
              <a:t>WTO Membership</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219200"/>
            <a:ext cx="8534400" cy="5257800"/>
          </a:xfrm>
          <a:ln w="19050">
            <a:solidFill>
              <a:srgbClr val="00B050"/>
            </a:solidFill>
          </a:ln>
        </p:spPr>
      </p:pic>
    </p:spTree>
    <p:extLst>
      <p:ext uri="{BB962C8B-B14F-4D97-AF65-F5344CB8AC3E}">
        <p14:creationId xmlns:p14="http://schemas.microsoft.com/office/powerpoint/2010/main" val="3503005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Free Trade and </a:t>
            </a:r>
            <a:br>
              <a:rPr lang="en-US" dirty="0" smtClean="0"/>
            </a:br>
            <a:r>
              <a:rPr lang="en-US" dirty="0" smtClean="0"/>
              <a:t>World Trade Organization WTO</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600200"/>
            <a:ext cx="8382000" cy="4876800"/>
          </a:xfrm>
          <a:ln w="19050">
            <a:solidFill>
              <a:schemeClr val="accent2">
                <a:lumMod val="60000"/>
                <a:lumOff val="40000"/>
              </a:schemeClr>
            </a:solidFill>
          </a:ln>
        </p:spPr>
      </p:pic>
    </p:spTree>
    <p:extLst>
      <p:ext uri="{BB962C8B-B14F-4D97-AF65-F5344CB8AC3E}">
        <p14:creationId xmlns:p14="http://schemas.microsoft.com/office/powerpoint/2010/main" val="2189176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World Trade Organization WTO</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524000"/>
            <a:ext cx="7239000" cy="4952999"/>
          </a:xfrm>
        </p:spPr>
      </p:pic>
    </p:spTree>
    <p:extLst>
      <p:ext uri="{BB962C8B-B14F-4D97-AF65-F5344CB8AC3E}">
        <p14:creationId xmlns:p14="http://schemas.microsoft.com/office/powerpoint/2010/main" val="578176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Chiquita Corporation &amp; the WTO</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219200"/>
            <a:ext cx="8229600" cy="5410200"/>
          </a:xfrm>
        </p:spPr>
      </p:pic>
    </p:spTree>
    <p:extLst>
      <p:ext uri="{BB962C8B-B14F-4D97-AF65-F5344CB8AC3E}">
        <p14:creationId xmlns:p14="http://schemas.microsoft.com/office/powerpoint/2010/main" val="4107862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2400" y="152400"/>
            <a:ext cx="8763000" cy="6476999"/>
          </a:xfrm>
          <a:ln w="19050">
            <a:solidFill>
              <a:srgbClr val="00B0F0"/>
            </a:solidFill>
          </a:ln>
        </p:spPr>
      </p:pic>
    </p:spTree>
    <p:extLst>
      <p:ext uri="{BB962C8B-B14F-4D97-AF65-F5344CB8AC3E}">
        <p14:creationId xmlns:p14="http://schemas.microsoft.com/office/powerpoint/2010/main" val="3012266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Alternatives to Free Trade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43000"/>
            <a:ext cx="8229600" cy="5181600"/>
          </a:xfrm>
          <a:ln w="28575">
            <a:solidFill>
              <a:schemeClr val="accent6">
                <a:lumMod val="75000"/>
              </a:schemeClr>
            </a:solidFill>
          </a:ln>
        </p:spPr>
      </p:pic>
    </p:spTree>
    <p:extLst>
      <p:ext uri="{BB962C8B-B14F-4D97-AF65-F5344CB8AC3E}">
        <p14:creationId xmlns:p14="http://schemas.microsoft.com/office/powerpoint/2010/main" val="877177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3429000" cy="4373562"/>
          </a:xfrm>
        </p:spPr>
        <p:txBody>
          <a:bodyPr>
            <a:normAutofit/>
          </a:bodyPr>
          <a:lstStyle/>
          <a:p>
            <a:r>
              <a:rPr lang="en-US" dirty="0" smtClean="0"/>
              <a:t>#6 Privatization &amp; </a:t>
            </a:r>
            <a:r>
              <a:rPr lang="en-US" dirty="0" err="1" smtClean="0"/>
              <a:t>Commodi-fication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3400" y="304800"/>
            <a:ext cx="4495800" cy="5638800"/>
          </a:xfrm>
        </p:spPr>
      </p:pic>
    </p:spTree>
    <p:extLst>
      <p:ext uri="{BB962C8B-B14F-4D97-AF65-F5344CB8AC3E}">
        <p14:creationId xmlns:p14="http://schemas.microsoft.com/office/powerpoint/2010/main" val="1140363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1"/>
            <a:ext cx="7772400" cy="1523999"/>
          </a:xfrm>
        </p:spPr>
        <p:txBody>
          <a:bodyPr/>
          <a:lstStyle/>
          <a:p>
            <a:r>
              <a:rPr lang="en-US" sz="5400" dirty="0" smtClean="0"/>
              <a:t>Economic Globalization</a:t>
            </a:r>
            <a:endParaRPr lang="en-US" sz="5400" dirty="0"/>
          </a:p>
        </p:txBody>
      </p:sp>
      <p:sp>
        <p:nvSpPr>
          <p:cNvPr id="5" name="Subtitle 4"/>
          <p:cNvSpPr>
            <a:spLocks noGrp="1"/>
          </p:cNvSpPr>
          <p:nvPr>
            <p:ph type="subTitle" idx="1"/>
          </p:nvPr>
        </p:nvSpPr>
        <p:spPr>
          <a:xfrm>
            <a:off x="1371600" y="2187019"/>
            <a:ext cx="6400800" cy="2232581"/>
          </a:xfrm>
          <a:ln w="28575">
            <a:solidFill>
              <a:schemeClr val="bg1">
                <a:lumMod val="65000"/>
              </a:schemeClr>
            </a:solidFill>
          </a:ln>
        </p:spPr>
        <p:txBody>
          <a:bodyPr>
            <a:normAutofit/>
          </a:bodyPr>
          <a:lstStyle/>
          <a:p>
            <a:r>
              <a:rPr lang="en-US" sz="5400" dirty="0" smtClean="0">
                <a:solidFill>
                  <a:schemeClr val="tx1"/>
                </a:solidFill>
              </a:rPr>
              <a:t>Neoliberalism</a:t>
            </a:r>
          </a:p>
          <a:p>
            <a:r>
              <a:rPr lang="en-US" sz="5400" dirty="0" smtClean="0">
                <a:solidFill>
                  <a:schemeClr val="tx1"/>
                </a:solidFill>
              </a:rPr>
              <a:t>State Capitalism</a:t>
            </a:r>
            <a:endParaRPr lang="en-US" sz="5400" dirty="0">
              <a:solidFill>
                <a:schemeClr val="tx1"/>
              </a:solidFill>
            </a:endParaRPr>
          </a:p>
        </p:txBody>
      </p:sp>
    </p:spTree>
    <p:extLst>
      <p:ext uri="{BB962C8B-B14F-4D97-AF65-F5344CB8AC3E}">
        <p14:creationId xmlns:p14="http://schemas.microsoft.com/office/powerpoint/2010/main" val="4168265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Privatization of Coal Industry, UK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371600"/>
            <a:ext cx="7772400" cy="5105400"/>
          </a:xfrm>
          <a:ln w="19050">
            <a:solidFill>
              <a:schemeClr val="tx1">
                <a:lumMod val="50000"/>
                <a:lumOff val="50000"/>
              </a:schemeClr>
            </a:solidFill>
          </a:ln>
        </p:spPr>
      </p:pic>
    </p:spTree>
    <p:extLst>
      <p:ext uri="{BB962C8B-B14F-4D97-AF65-F5344CB8AC3E}">
        <p14:creationId xmlns:p14="http://schemas.microsoft.com/office/powerpoint/2010/main" val="3998284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228600"/>
            <a:ext cx="2514600" cy="2849562"/>
          </a:xfrm>
        </p:spPr>
        <p:txBody>
          <a:bodyPr>
            <a:normAutofit/>
          </a:bodyPr>
          <a:lstStyle/>
          <a:p>
            <a:r>
              <a:rPr lang="en-US" dirty="0" smtClean="0"/>
              <a:t>Gazprom, in Russia</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304800"/>
            <a:ext cx="5791200" cy="6324600"/>
          </a:xfrm>
        </p:spPr>
      </p:pic>
    </p:spTree>
    <p:extLst>
      <p:ext uri="{BB962C8B-B14F-4D97-AF65-F5344CB8AC3E}">
        <p14:creationId xmlns:p14="http://schemas.microsoft.com/office/powerpoint/2010/main" val="1702138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err="1" smtClean="0"/>
              <a:t>Telemex</a:t>
            </a:r>
            <a:r>
              <a:rPr lang="en-US" dirty="0" smtClean="0"/>
              <a:t> Privatization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1" y="1143000"/>
            <a:ext cx="8153400" cy="5257800"/>
          </a:xfrm>
        </p:spPr>
      </p:pic>
    </p:spTree>
    <p:extLst>
      <p:ext uri="{BB962C8B-B14F-4D97-AF65-F5344CB8AC3E}">
        <p14:creationId xmlns:p14="http://schemas.microsoft.com/office/powerpoint/2010/main" val="641591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Privatization of Water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219200"/>
            <a:ext cx="8229600" cy="5334000"/>
          </a:xfrm>
        </p:spPr>
      </p:pic>
    </p:spTree>
    <p:extLst>
      <p:ext uri="{BB962C8B-B14F-4D97-AF65-F5344CB8AC3E}">
        <p14:creationId xmlns:p14="http://schemas.microsoft.com/office/powerpoint/2010/main" val="3911396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Cochabamba Water Wars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219200"/>
            <a:ext cx="8382000" cy="5410200"/>
          </a:xfrm>
          <a:ln w="19050">
            <a:solidFill>
              <a:schemeClr val="accent6">
                <a:lumMod val="75000"/>
              </a:schemeClr>
            </a:solidFill>
          </a:ln>
        </p:spPr>
      </p:pic>
    </p:spTree>
    <p:extLst>
      <p:ext uri="{BB962C8B-B14F-4D97-AF65-F5344CB8AC3E}">
        <p14:creationId xmlns:p14="http://schemas.microsoft.com/office/powerpoint/2010/main" val="3988244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5059362"/>
          </a:xfrm>
        </p:spPr>
        <p:txBody>
          <a:bodyPr>
            <a:normAutofit/>
          </a:bodyPr>
          <a:lstStyle/>
          <a:p>
            <a:r>
              <a:rPr lang="en-US" dirty="0" smtClean="0"/>
              <a:t>#7 Concentration of Power: Multinational Corporations </a:t>
            </a:r>
            <a:br>
              <a:rPr lang="en-US" dirty="0" smtClean="0"/>
            </a:br>
            <a:r>
              <a:rPr lang="en-US" dirty="0" smtClean="0"/>
              <a:t>&amp; State Enterprises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3400" y="228600"/>
            <a:ext cx="4572000" cy="6324600"/>
          </a:xfrm>
          <a:ln w="19050">
            <a:solidFill>
              <a:schemeClr val="tx1">
                <a:lumMod val="75000"/>
                <a:lumOff val="25000"/>
              </a:schemeClr>
            </a:solidFill>
          </a:ln>
        </p:spPr>
      </p:pic>
    </p:spTree>
    <p:extLst>
      <p:ext uri="{BB962C8B-B14F-4D97-AF65-F5344CB8AC3E}">
        <p14:creationId xmlns:p14="http://schemas.microsoft.com/office/powerpoint/2010/main" val="1650225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Corporate Evasion of Taxes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219200"/>
            <a:ext cx="8382000" cy="5257799"/>
          </a:xfrm>
          <a:ln w="28575">
            <a:solidFill>
              <a:schemeClr val="bg1">
                <a:lumMod val="50000"/>
              </a:schemeClr>
            </a:solidFill>
          </a:ln>
        </p:spPr>
      </p:pic>
    </p:spTree>
    <p:extLst>
      <p:ext uri="{BB962C8B-B14F-4D97-AF65-F5344CB8AC3E}">
        <p14:creationId xmlns:p14="http://schemas.microsoft.com/office/powerpoint/2010/main" val="4280734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#8 Specialization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371600"/>
            <a:ext cx="8153400" cy="5181600"/>
          </a:xfrm>
          <a:ln w="28575">
            <a:solidFill>
              <a:schemeClr val="bg1">
                <a:lumMod val="50000"/>
              </a:schemeClr>
            </a:solidFill>
          </a:ln>
        </p:spPr>
      </p:pic>
    </p:spTree>
    <p:extLst>
      <p:ext uri="{BB962C8B-B14F-4D97-AF65-F5344CB8AC3E}">
        <p14:creationId xmlns:p14="http://schemas.microsoft.com/office/powerpoint/2010/main" val="1658769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Information Technology Specialization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447800"/>
            <a:ext cx="7772400" cy="5105400"/>
          </a:xfrm>
        </p:spPr>
      </p:pic>
    </p:spTree>
    <p:extLst>
      <p:ext uri="{BB962C8B-B14F-4D97-AF65-F5344CB8AC3E}">
        <p14:creationId xmlns:p14="http://schemas.microsoft.com/office/powerpoint/2010/main" val="2734431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Specialization in a Potato Chip Factory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295400"/>
            <a:ext cx="8001000" cy="5181599"/>
          </a:xfrm>
          <a:ln w="28575">
            <a:solidFill>
              <a:srgbClr val="FFFF00"/>
            </a:solidFill>
          </a:ln>
        </p:spPr>
      </p:pic>
    </p:spTree>
    <p:extLst>
      <p:ext uri="{BB962C8B-B14F-4D97-AF65-F5344CB8AC3E}">
        <p14:creationId xmlns:p14="http://schemas.microsoft.com/office/powerpoint/2010/main" val="1096361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National Economies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143000"/>
            <a:ext cx="8077199" cy="5410200"/>
          </a:xfrm>
        </p:spPr>
      </p:pic>
    </p:spTree>
    <p:extLst>
      <p:ext uri="{BB962C8B-B14F-4D97-AF65-F5344CB8AC3E}">
        <p14:creationId xmlns:p14="http://schemas.microsoft.com/office/powerpoint/2010/main" val="3683279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Farming in the Midwest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1219200"/>
            <a:ext cx="8153400" cy="5334000"/>
          </a:xfrm>
          <a:ln w="28575">
            <a:solidFill>
              <a:schemeClr val="accent2"/>
            </a:solidFill>
          </a:ln>
        </p:spPr>
      </p:pic>
    </p:spTree>
    <p:extLst>
      <p:ext uri="{BB962C8B-B14F-4D97-AF65-F5344CB8AC3E}">
        <p14:creationId xmlns:p14="http://schemas.microsoft.com/office/powerpoint/2010/main" val="3780487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Specialization: Chicken Farming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295400"/>
            <a:ext cx="7848599" cy="5181600"/>
          </a:xfrm>
          <a:ln w="28575">
            <a:solidFill>
              <a:schemeClr val="accent2">
                <a:lumMod val="75000"/>
              </a:schemeClr>
            </a:solidFill>
          </a:ln>
        </p:spPr>
      </p:pic>
    </p:spTree>
    <p:extLst>
      <p:ext uri="{BB962C8B-B14F-4D97-AF65-F5344CB8AC3E}">
        <p14:creationId xmlns:p14="http://schemas.microsoft.com/office/powerpoint/2010/main" val="2313502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Specialization: Cattle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219200"/>
            <a:ext cx="8153400" cy="5257800"/>
          </a:xfrm>
        </p:spPr>
      </p:pic>
    </p:spTree>
    <p:extLst>
      <p:ext uri="{BB962C8B-B14F-4D97-AF65-F5344CB8AC3E}">
        <p14:creationId xmlns:p14="http://schemas.microsoft.com/office/powerpoint/2010/main" val="1900371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Specialization: Supermarkets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295400"/>
            <a:ext cx="8153400" cy="5257800"/>
          </a:xfrm>
          <a:ln w="28575">
            <a:solidFill>
              <a:schemeClr val="accent6">
                <a:lumMod val="75000"/>
              </a:schemeClr>
            </a:solidFill>
          </a:ln>
        </p:spPr>
      </p:pic>
    </p:spTree>
    <p:extLst>
      <p:ext uri="{BB962C8B-B14F-4D97-AF65-F5344CB8AC3E}">
        <p14:creationId xmlns:p14="http://schemas.microsoft.com/office/powerpoint/2010/main" val="1896747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304800"/>
            <a:ext cx="2971800" cy="2316162"/>
          </a:xfrm>
        </p:spPr>
        <p:txBody>
          <a:bodyPr>
            <a:normAutofit/>
          </a:bodyPr>
          <a:lstStyle/>
          <a:p>
            <a:r>
              <a:rPr lang="en-US" dirty="0" smtClean="0"/>
              <a:t>#9 Squeeze Labor</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8600"/>
            <a:ext cx="5105400" cy="6400800"/>
          </a:xfrm>
          <a:ln w="28575">
            <a:solidFill>
              <a:schemeClr val="tx2">
                <a:lumMod val="60000"/>
                <a:lumOff val="40000"/>
              </a:schemeClr>
            </a:solidFill>
          </a:ln>
        </p:spPr>
      </p:pic>
    </p:spTree>
    <p:extLst>
      <p:ext uri="{BB962C8B-B14F-4D97-AF65-F5344CB8AC3E}">
        <p14:creationId xmlns:p14="http://schemas.microsoft.com/office/powerpoint/2010/main" val="2089941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0" y="1219200"/>
            <a:ext cx="838200" cy="198438"/>
          </a:xfrm>
        </p:spPr>
        <p:txBody>
          <a:bodyPr>
            <a:normAutofit fontScale="90000"/>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0"/>
            <a:ext cx="9220200" cy="6934200"/>
          </a:xfrm>
        </p:spPr>
      </p:pic>
    </p:spTree>
    <p:extLst>
      <p:ext uri="{BB962C8B-B14F-4D97-AF65-F5344CB8AC3E}">
        <p14:creationId xmlns:p14="http://schemas.microsoft.com/office/powerpoint/2010/main" val="3308965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066800"/>
            <a:ext cx="2286000" cy="350838"/>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7086600"/>
          </a:xfrm>
        </p:spPr>
      </p:pic>
    </p:spTree>
    <p:extLst>
      <p:ext uri="{BB962C8B-B14F-4D97-AF65-F5344CB8AC3E}">
        <p14:creationId xmlns:p14="http://schemas.microsoft.com/office/powerpoint/2010/main" val="2528037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1066800"/>
            <a:ext cx="1066800" cy="350838"/>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787723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838200" cy="808038"/>
          </a:xfrm>
        </p:spPr>
        <p:txBody>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52400"/>
            <a:ext cx="9525000" cy="7275136"/>
          </a:xfrm>
        </p:spPr>
      </p:pic>
    </p:spTree>
    <p:extLst>
      <p:ext uri="{BB962C8B-B14F-4D97-AF65-F5344CB8AC3E}">
        <p14:creationId xmlns:p14="http://schemas.microsoft.com/office/powerpoint/2010/main" val="1814380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990600"/>
            <a:ext cx="4648200" cy="381000"/>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76200"/>
            <a:ext cx="8686800" cy="6629400"/>
          </a:xfrm>
          <a:ln w="28575">
            <a:solidFill>
              <a:schemeClr val="accent2">
                <a:lumMod val="60000"/>
                <a:lumOff val="40000"/>
              </a:schemeClr>
            </a:solidFill>
          </a:ln>
        </p:spPr>
      </p:pic>
    </p:spTree>
    <p:extLst>
      <p:ext uri="{BB962C8B-B14F-4D97-AF65-F5344CB8AC3E}">
        <p14:creationId xmlns:p14="http://schemas.microsoft.com/office/powerpoint/2010/main" val="365170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14399"/>
          </a:xfrm>
        </p:spPr>
        <p:txBody>
          <a:bodyPr>
            <a:normAutofit fontScale="90000"/>
          </a:bodyPr>
          <a:lstStyle/>
          <a:p>
            <a:r>
              <a:rPr lang="en-US" dirty="0" smtClean="0"/>
              <a:t>Ten Pieces of the Economic Globalization Puzzle</a:t>
            </a:r>
            <a:endParaRPr lang="en-US" dirty="0"/>
          </a:p>
        </p:txBody>
      </p:sp>
      <p:sp>
        <p:nvSpPr>
          <p:cNvPr id="3" name="Subtitle 2"/>
          <p:cNvSpPr>
            <a:spLocks noGrp="1"/>
          </p:cNvSpPr>
          <p:nvPr>
            <p:ph type="subTitle" idx="1"/>
          </p:nvPr>
        </p:nvSpPr>
        <p:spPr>
          <a:xfrm>
            <a:off x="1371600" y="1600200"/>
            <a:ext cx="6400800" cy="5029200"/>
          </a:xfrm>
          <a:ln w="38100">
            <a:solidFill>
              <a:schemeClr val="bg1">
                <a:lumMod val="50000"/>
              </a:schemeClr>
            </a:solidFill>
          </a:ln>
        </p:spPr>
        <p:txBody>
          <a:bodyPr>
            <a:normAutofit fontScale="92500" lnSpcReduction="10000"/>
          </a:bodyPr>
          <a:lstStyle/>
          <a:p>
            <a:pPr marL="514350" indent="-514350">
              <a:buAutoNum type="arabicPeriod"/>
            </a:pPr>
            <a:r>
              <a:rPr lang="en-US" dirty="0" smtClean="0">
                <a:solidFill>
                  <a:schemeClr val="tx1"/>
                </a:solidFill>
              </a:rPr>
              <a:t>Reduce Local and Self-Reliance</a:t>
            </a:r>
          </a:p>
          <a:p>
            <a:pPr marL="514350" indent="-514350">
              <a:buAutoNum type="arabicPeriod" startAt="2"/>
            </a:pPr>
            <a:r>
              <a:rPr lang="en-US" dirty="0" smtClean="0">
                <a:solidFill>
                  <a:schemeClr val="tx1"/>
                </a:solidFill>
              </a:rPr>
              <a:t>Economic Growth</a:t>
            </a:r>
          </a:p>
          <a:p>
            <a:pPr marL="514350" indent="-514350">
              <a:buAutoNum type="arabicPeriod" startAt="2"/>
            </a:pPr>
            <a:r>
              <a:rPr lang="en-US" dirty="0" smtClean="0">
                <a:solidFill>
                  <a:schemeClr val="tx1"/>
                </a:solidFill>
              </a:rPr>
              <a:t>Promoting Network</a:t>
            </a:r>
          </a:p>
          <a:p>
            <a:pPr marL="514350" indent="-514350">
              <a:buAutoNum type="arabicPeriod" startAt="2"/>
            </a:pPr>
            <a:r>
              <a:rPr lang="en-US" dirty="0" smtClean="0">
                <a:solidFill>
                  <a:schemeClr val="tx1"/>
                </a:solidFill>
              </a:rPr>
              <a:t>Rules</a:t>
            </a:r>
          </a:p>
          <a:p>
            <a:pPr marL="514350" indent="-514350">
              <a:buAutoNum type="arabicPeriod" startAt="2"/>
            </a:pPr>
            <a:r>
              <a:rPr lang="en-US" dirty="0" smtClean="0">
                <a:solidFill>
                  <a:schemeClr val="tx1"/>
                </a:solidFill>
              </a:rPr>
              <a:t>Free Trade</a:t>
            </a:r>
          </a:p>
          <a:p>
            <a:pPr marL="514350" indent="-514350">
              <a:buAutoNum type="arabicPeriod" startAt="2"/>
            </a:pPr>
            <a:r>
              <a:rPr lang="en-US" dirty="0" smtClean="0">
                <a:solidFill>
                  <a:schemeClr val="tx1"/>
                </a:solidFill>
              </a:rPr>
              <a:t>Privatization and Commodification</a:t>
            </a:r>
          </a:p>
          <a:p>
            <a:pPr marL="514350" indent="-514350">
              <a:buAutoNum type="arabicPeriod" startAt="2"/>
            </a:pPr>
            <a:r>
              <a:rPr lang="en-US" dirty="0" smtClean="0">
                <a:solidFill>
                  <a:schemeClr val="tx1"/>
                </a:solidFill>
              </a:rPr>
              <a:t>Corporate &amp; State Concentration</a:t>
            </a:r>
          </a:p>
          <a:p>
            <a:pPr marL="514350" indent="-514350">
              <a:buAutoNum type="arabicPeriod" startAt="2"/>
            </a:pPr>
            <a:r>
              <a:rPr lang="en-US" dirty="0" smtClean="0">
                <a:solidFill>
                  <a:schemeClr val="tx1"/>
                </a:solidFill>
              </a:rPr>
              <a:t>Specialization</a:t>
            </a:r>
          </a:p>
          <a:p>
            <a:pPr marL="514350" indent="-514350">
              <a:buAutoNum type="arabicPeriod" startAt="2"/>
            </a:pPr>
            <a:r>
              <a:rPr lang="en-US" dirty="0" smtClean="0">
                <a:solidFill>
                  <a:schemeClr val="tx1"/>
                </a:solidFill>
              </a:rPr>
              <a:t>Squeeze Labor</a:t>
            </a:r>
          </a:p>
          <a:p>
            <a:pPr marL="514350" indent="-514350">
              <a:buAutoNum type="arabicPeriod" startAt="2"/>
            </a:pPr>
            <a:r>
              <a:rPr lang="en-US" dirty="0" smtClean="0">
                <a:solidFill>
                  <a:schemeClr val="tx1"/>
                </a:solidFill>
              </a:rPr>
              <a:t>Military Hegemony</a:t>
            </a:r>
          </a:p>
          <a:p>
            <a:pPr marL="514350" indent="-514350">
              <a:buAutoNum type="arabicPeriod" startAt="2"/>
            </a:pPr>
            <a:endParaRPr lang="en-US" dirty="0" smtClean="0">
              <a:solidFill>
                <a:schemeClr val="tx1"/>
              </a:solidFill>
            </a:endParaRPr>
          </a:p>
          <a:p>
            <a:pPr marL="514350" indent="-514350">
              <a:buAutoNum type="arabicPeriod" startAt="2"/>
            </a:pPr>
            <a:endParaRPr lang="en-US" dirty="0">
              <a:solidFill>
                <a:schemeClr val="tx1"/>
              </a:solidFill>
            </a:endParaRPr>
          </a:p>
        </p:txBody>
      </p:sp>
    </p:spTree>
    <p:extLst>
      <p:ext uri="{BB962C8B-B14F-4D97-AF65-F5344CB8AC3E}">
        <p14:creationId xmlns:p14="http://schemas.microsoft.com/office/powerpoint/2010/main" val="3505497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Outsourcing: </a:t>
            </a:r>
            <a:r>
              <a:rPr lang="en-US" i="1" dirty="0" err="1" smtClean="0"/>
              <a:t>Maquilladores</a:t>
            </a:r>
            <a:r>
              <a:rPr lang="en-US" dirty="0" smtClean="0"/>
              <a:t> in Mexico</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219200"/>
            <a:ext cx="8153400" cy="5334000"/>
          </a:xfrm>
        </p:spPr>
      </p:pic>
    </p:spTree>
    <p:extLst>
      <p:ext uri="{BB962C8B-B14F-4D97-AF65-F5344CB8AC3E}">
        <p14:creationId xmlns:p14="http://schemas.microsoft.com/office/powerpoint/2010/main" val="2943924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#10 Military Hegemony</a:t>
            </a:r>
            <a:endParaRPr lang="en-US" sz="4800" dirty="0"/>
          </a:p>
        </p:txBody>
      </p:sp>
      <p:sp>
        <p:nvSpPr>
          <p:cNvPr id="3" name="Content Placeholder 2"/>
          <p:cNvSpPr>
            <a:spLocks noGrp="1"/>
          </p:cNvSpPr>
          <p:nvPr>
            <p:ph idx="1"/>
          </p:nvPr>
        </p:nvSpPr>
        <p:spPr/>
        <p:txBody>
          <a:bodyPr>
            <a:normAutofit/>
          </a:bodyPr>
          <a:lstStyle/>
          <a:p>
            <a:r>
              <a:rPr lang="en-US" sz="4800" dirty="0" smtClean="0"/>
              <a:t>1.  Colonialism</a:t>
            </a:r>
          </a:p>
          <a:p>
            <a:r>
              <a:rPr lang="en-US" sz="4800" dirty="0" smtClean="0"/>
              <a:t>2.  Imperialism</a:t>
            </a:r>
          </a:p>
          <a:p>
            <a:r>
              <a:rPr lang="en-US" sz="4800" dirty="0" smtClean="0"/>
              <a:t>3.  Development 1945-1990</a:t>
            </a:r>
          </a:p>
          <a:p>
            <a:r>
              <a:rPr lang="en-US" sz="4800" dirty="0" smtClean="0"/>
              <a:t>4.  Hegemony 1990 - present</a:t>
            </a:r>
            <a:endParaRPr lang="en-US" sz="4800" dirty="0"/>
          </a:p>
        </p:txBody>
      </p:sp>
    </p:spTree>
    <p:extLst>
      <p:ext uri="{BB962C8B-B14F-4D97-AF65-F5344CB8AC3E}">
        <p14:creationId xmlns:p14="http://schemas.microsoft.com/office/powerpoint/2010/main" val="2089223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Colonialism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447800"/>
            <a:ext cx="8077200" cy="5029200"/>
          </a:xfrm>
        </p:spPr>
      </p:pic>
    </p:spTree>
    <p:extLst>
      <p:ext uri="{BB962C8B-B14F-4D97-AF65-F5344CB8AC3E}">
        <p14:creationId xmlns:p14="http://schemas.microsoft.com/office/powerpoint/2010/main" val="1858916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2667000" cy="1143000"/>
          </a:xfrm>
        </p:spPr>
        <p:txBody>
          <a:bodyPr>
            <a:normAutofit fontScale="90000"/>
          </a:bodyPr>
          <a:lstStyle/>
          <a:p>
            <a:r>
              <a:rPr lang="en-US" dirty="0" smtClean="0"/>
              <a:t>Imperialism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304800"/>
            <a:ext cx="4876800" cy="6096000"/>
          </a:xfrm>
          <a:ln w="28575">
            <a:solidFill>
              <a:schemeClr val="bg1">
                <a:lumMod val="50000"/>
              </a:schemeClr>
            </a:solidFill>
          </a:ln>
        </p:spPr>
      </p:pic>
    </p:spTree>
    <p:extLst>
      <p:ext uri="{BB962C8B-B14F-4D97-AF65-F5344CB8AC3E}">
        <p14:creationId xmlns:p14="http://schemas.microsoft.com/office/powerpoint/2010/main" val="415681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3.  Development 1945-1990</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143000"/>
            <a:ext cx="8763000" cy="5486400"/>
          </a:xfrm>
          <a:ln w="28575">
            <a:solidFill>
              <a:schemeClr val="accent3"/>
            </a:solidFill>
          </a:ln>
        </p:spPr>
      </p:pic>
    </p:spTree>
    <p:extLst>
      <p:ext uri="{BB962C8B-B14F-4D97-AF65-F5344CB8AC3E}">
        <p14:creationId xmlns:p14="http://schemas.microsoft.com/office/powerpoint/2010/main" val="991201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Hegemony 1990-Present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371600"/>
            <a:ext cx="8153400" cy="5105400"/>
          </a:xfrm>
        </p:spPr>
      </p:pic>
    </p:spTree>
    <p:extLst>
      <p:ext uri="{BB962C8B-B14F-4D97-AF65-F5344CB8AC3E}">
        <p14:creationId xmlns:p14="http://schemas.microsoft.com/office/powerpoint/2010/main" val="1520786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First Iraq War</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219200"/>
            <a:ext cx="8305800" cy="5334000"/>
          </a:xfrm>
        </p:spPr>
      </p:pic>
    </p:spTree>
    <p:extLst>
      <p:ext uri="{BB962C8B-B14F-4D97-AF65-F5344CB8AC3E}">
        <p14:creationId xmlns:p14="http://schemas.microsoft.com/office/powerpoint/2010/main" val="3436870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Iraq War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295400"/>
            <a:ext cx="7924800" cy="5105400"/>
          </a:xfrm>
        </p:spPr>
      </p:pic>
    </p:spTree>
    <p:extLst>
      <p:ext uri="{BB962C8B-B14F-4D97-AF65-F5344CB8AC3E}">
        <p14:creationId xmlns:p14="http://schemas.microsoft.com/office/powerpoint/2010/main" val="119664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#1 Reduction of Local Communities and Self-Reliance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447800"/>
            <a:ext cx="8534400" cy="5257800"/>
          </a:xfrm>
          <a:ln w="28575">
            <a:solidFill>
              <a:schemeClr val="accent4">
                <a:lumMod val="60000"/>
                <a:lumOff val="40000"/>
              </a:schemeClr>
            </a:solidFill>
          </a:ln>
        </p:spPr>
      </p:pic>
    </p:spTree>
    <p:extLst>
      <p:ext uri="{BB962C8B-B14F-4D97-AF65-F5344CB8AC3E}">
        <p14:creationId xmlns:p14="http://schemas.microsoft.com/office/powerpoint/2010/main" val="2734159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Subsistence Agriculture: Mexico</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305799" cy="5334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95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#2 Economic Growth</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371600"/>
            <a:ext cx="8458200" cy="5257800"/>
          </a:xfrm>
          <a:ln w="28575">
            <a:solidFill>
              <a:schemeClr val="tx2">
                <a:lumMod val="60000"/>
                <a:lumOff val="40000"/>
              </a:schemeClr>
            </a:solidFill>
          </a:ln>
        </p:spPr>
      </p:pic>
    </p:spTree>
    <p:extLst>
      <p:ext uri="{BB962C8B-B14F-4D97-AF65-F5344CB8AC3E}">
        <p14:creationId xmlns:p14="http://schemas.microsoft.com/office/powerpoint/2010/main" val="3773252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457200"/>
            <a:ext cx="7772400" cy="1295400"/>
          </a:xfrm>
        </p:spPr>
        <p:txBody>
          <a:bodyPr>
            <a:noAutofit/>
          </a:bodyPr>
          <a:lstStyle/>
          <a:p>
            <a:r>
              <a:rPr lang="en-US" sz="5400" dirty="0" smtClean="0"/>
              <a:t>#3 The Promoting Network</a:t>
            </a:r>
            <a:endParaRPr lang="en-US" sz="5400" dirty="0"/>
          </a:p>
        </p:txBody>
      </p:sp>
      <p:sp>
        <p:nvSpPr>
          <p:cNvPr id="5" name="Subtitle 4"/>
          <p:cNvSpPr>
            <a:spLocks noGrp="1"/>
          </p:cNvSpPr>
          <p:nvPr>
            <p:ph type="subTitle" idx="1"/>
          </p:nvPr>
        </p:nvSpPr>
        <p:spPr>
          <a:xfrm>
            <a:off x="1371600" y="2057400"/>
            <a:ext cx="6400800" cy="3581400"/>
          </a:xfrm>
          <a:ln w="28575">
            <a:solidFill>
              <a:schemeClr val="tx1">
                <a:lumMod val="50000"/>
                <a:lumOff val="50000"/>
              </a:schemeClr>
            </a:solidFill>
          </a:ln>
        </p:spPr>
        <p:txBody>
          <a:bodyPr>
            <a:noAutofit/>
          </a:bodyPr>
          <a:lstStyle/>
          <a:p>
            <a:pPr marL="514350" indent="-514350">
              <a:buAutoNum type="arabicPeriod"/>
            </a:pPr>
            <a:r>
              <a:rPr lang="en-US" sz="5400" dirty="0" smtClean="0">
                <a:solidFill>
                  <a:schemeClr val="tx1"/>
                </a:solidFill>
              </a:rPr>
              <a:t>Consumerism and Advertising</a:t>
            </a:r>
          </a:p>
          <a:p>
            <a:pPr marL="514350" indent="-514350">
              <a:buAutoNum type="arabicPeriod"/>
            </a:pPr>
            <a:r>
              <a:rPr lang="en-US" sz="5400" dirty="0" smtClean="0">
                <a:solidFill>
                  <a:schemeClr val="tx1"/>
                </a:solidFill>
              </a:rPr>
              <a:t>The Media</a:t>
            </a:r>
          </a:p>
          <a:p>
            <a:pPr marL="514350" indent="-514350">
              <a:buAutoNum type="arabicPeriod"/>
            </a:pPr>
            <a:r>
              <a:rPr lang="en-US" sz="5400" dirty="0" smtClean="0">
                <a:solidFill>
                  <a:schemeClr val="tx1"/>
                </a:solidFill>
              </a:rPr>
              <a:t>Education</a:t>
            </a:r>
            <a:endParaRPr lang="en-US" sz="5400" dirty="0">
              <a:solidFill>
                <a:schemeClr val="tx1"/>
              </a:solidFill>
            </a:endParaRPr>
          </a:p>
        </p:txBody>
      </p:sp>
    </p:spTree>
    <p:extLst>
      <p:ext uri="{BB962C8B-B14F-4D97-AF65-F5344CB8AC3E}">
        <p14:creationId xmlns:p14="http://schemas.microsoft.com/office/powerpoint/2010/main" val="142823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1494</Words>
  <Application>Microsoft Office PowerPoint</Application>
  <PresentationFormat>On-screen Show (4:3)</PresentationFormat>
  <Paragraphs>188</Paragraphs>
  <Slides>57</Slides>
  <Notes>50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Chapter 5:  The Economic Globalization Puzzle: Ten Pieces</vt:lpstr>
      <vt:lpstr>Imperialism: British Empire</vt:lpstr>
      <vt:lpstr>Economic Globalization</vt:lpstr>
      <vt:lpstr>National Economies</vt:lpstr>
      <vt:lpstr>Ten Pieces of the Economic Globalization Puzzle</vt:lpstr>
      <vt:lpstr>#1 Reduction of Local Communities and Self-Reliance</vt:lpstr>
      <vt:lpstr>Subsistence Agriculture: Mexico</vt:lpstr>
      <vt:lpstr>#2 Economic Growth</vt:lpstr>
      <vt:lpstr>#3 The Promoting Network</vt:lpstr>
      <vt:lpstr>Consumerism &amp; Advertising</vt:lpstr>
      <vt:lpstr>The Media</vt:lpstr>
      <vt:lpstr>#4 Making the Rules</vt:lpstr>
      <vt:lpstr>Location of Bretton Woods Conference</vt:lpstr>
      <vt:lpstr>Bretton Woods Conference</vt:lpstr>
      <vt:lpstr>Bretton Woods System</vt:lpstr>
      <vt:lpstr>World Bank Head-quarters, Washington D.C., US</vt:lpstr>
      <vt:lpstr>Establishment of World Bank</vt:lpstr>
      <vt:lpstr>World Bank Presidents</vt:lpstr>
      <vt:lpstr>World Bank, Large Projects</vt:lpstr>
      <vt:lpstr>International Monetary Fund</vt:lpstr>
      <vt:lpstr>Washington Consensus</vt:lpstr>
      <vt:lpstr>Fiscal Austerity</vt:lpstr>
      <vt:lpstr>WTO Membership</vt:lpstr>
      <vt:lpstr>#5 Free Trade and  World Trade Organization WTO</vt:lpstr>
      <vt:lpstr>World Trade Organization WTO</vt:lpstr>
      <vt:lpstr>Chiquita Corporation &amp; the WTO</vt:lpstr>
      <vt:lpstr>PowerPoint Presentation</vt:lpstr>
      <vt:lpstr>Alternatives to Free Trade</vt:lpstr>
      <vt:lpstr>#6 Privatization &amp; Commodi-fication</vt:lpstr>
      <vt:lpstr>Privatization of Coal Industry, UK</vt:lpstr>
      <vt:lpstr>Gazprom, in Russia</vt:lpstr>
      <vt:lpstr>Telemex Privatization</vt:lpstr>
      <vt:lpstr>Privatization of Water</vt:lpstr>
      <vt:lpstr>Cochabamba Water Wars</vt:lpstr>
      <vt:lpstr>#7 Concentration of Power: Multinational Corporations  &amp; State Enterprises</vt:lpstr>
      <vt:lpstr>Corporate Evasion of Taxes</vt:lpstr>
      <vt:lpstr>#8 Specialization</vt:lpstr>
      <vt:lpstr>Information Technology Specialization</vt:lpstr>
      <vt:lpstr>Specialization in a Potato Chip Factory</vt:lpstr>
      <vt:lpstr>Farming in the Midwest</vt:lpstr>
      <vt:lpstr>Specialization: Chicken Farming</vt:lpstr>
      <vt:lpstr>Specialization: Cattle </vt:lpstr>
      <vt:lpstr>Specialization: Supermarkets</vt:lpstr>
      <vt:lpstr>#9 Squeeze Labor</vt:lpstr>
      <vt:lpstr>PowerPoint Presentation</vt:lpstr>
      <vt:lpstr>PowerPoint Presentation</vt:lpstr>
      <vt:lpstr>PowerPoint Presentation</vt:lpstr>
      <vt:lpstr>PowerPoint Presentation</vt:lpstr>
      <vt:lpstr>PowerPoint Presentation</vt:lpstr>
      <vt:lpstr>Outsourcing: Maquilladores in Mexico</vt:lpstr>
      <vt:lpstr>#10 Military Hegemony</vt:lpstr>
      <vt:lpstr>Colonialism</vt:lpstr>
      <vt:lpstr>Imperialism</vt:lpstr>
      <vt:lpstr>3.  Development 1945-1990</vt:lpstr>
      <vt:lpstr>4.  Hegemony 1990-Present</vt:lpstr>
      <vt:lpstr>First Iraq War</vt:lpstr>
      <vt:lpstr>Iraq War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 British Empire</dc:title>
  <dc:creator>Back In Use</dc:creator>
  <cp:lastModifiedBy>Back In Use</cp:lastModifiedBy>
  <cp:revision>41</cp:revision>
  <dcterms:created xsi:type="dcterms:W3CDTF">2006-08-16T00:00:00Z</dcterms:created>
  <dcterms:modified xsi:type="dcterms:W3CDTF">2015-03-02T19:46:34Z</dcterms:modified>
</cp:coreProperties>
</file>